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5"/>
    <p:sldMasterId id="2147483780" r:id="rId6"/>
    <p:sldMasterId id="2147483781" r:id="rId7"/>
    <p:sldMasterId id="214748378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y="13716000" cx="24377650"/>
  <p:notesSz cx="6858000" cy="9144000"/>
  <p:embeddedFontLst>
    <p:embeddedFont>
      <p:font typeface="Roboto Thin"/>
      <p:regular r:id="rId31"/>
      <p:bold r:id="rId32"/>
      <p:italic r:id="rId33"/>
      <p:boldItalic r:id="rId34"/>
    </p:embeddedFont>
    <p:embeddedFont>
      <p:font typeface="Roboto Black"/>
      <p:bold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Amatic SC"/>
      <p:regular r:id="rId45"/>
      <p:bold r:id="rId46"/>
    </p:embeddedFont>
    <p:embeddedFont>
      <p:font typeface="Inconsolata"/>
      <p:regular r:id="rId47"/>
      <p:bold r:id="rId48"/>
    </p:embeddedFont>
    <p:embeddedFont>
      <p:font typeface="Poppins"/>
      <p:regular r:id="rId49"/>
      <p:bold r:id="rId50"/>
      <p:italic r:id="rId51"/>
      <p:boldItalic r:id="rId52"/>
    </p:embeddedFont>
    <p:embeddedFont>
      <p:font typeface="Lato Light"/>
      <p:regular r:id="rId53"/>
      <p:bold r:id="rId54"/>
      <p:italic r:id="rId55"/>
      <p:boldItalic r:id="rId56"/>
    </p:embeddedFont>
    <p:embeddedFont>
      <p:font typeface="Poppins Medium"/>
      <p:regular r:id="rId57"/>
      <p:bold r:id="rId58"/>
      <p:italic r:id="rId59"/>
      <p:boldItalic r:id="rId60"/>
    </p:embeddedFont>
    <p:embeddedFont>
      <p:font typeface="Roboto Light"/>
      <p:regular r:id="rId61"/>
      <p:bold r:id="rId62"/>
      <p:italic r:id="rId63"/>
      <p:boldItalic r:id="rId64"/>
    </p:embeddedFont>
    <p:embeddedFont>
      <p:font typeface="Helvetica Neue"/>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6B7D92-DDF0-4349-9D37-FBBD0CC75FA4}">
  <a:tblStyle styleId="{EE6B7D92-DDF0-4349-9D37-FBBD0CC75FA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AmaticSC-bold.fntdata"/><Relationship Id="rId45" Type="http://schemas.openxmlformats.org/officeDocument/2006/relationships/font" Target="fonts/AmaticSC-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Inconsolata-bold.fntdata"/><Relationship Id="rId47" Type="http://schemas.openxmlformats.org/officeDocument/2006/relationships/font" Target="fonts/Inconsolata-regular.fntdata"/><Relationship Id="rId49" Type="http://schemas.openxmlformats.org/officeDocument/2006/relationships/font" Target="fonts/Poppi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Thin-regular.fntdata"/><Relationship Id="rId30" Type="http://schemas.openxmlformats.org/officeDocument/2006/relationships/slide" Target="slides/slide21.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Black-bold.fntdata"/><Relationship Id="rId34" Type="http://schemas.openxmlformats.org/officeDocument/2006/relationships/font" Target="fonts/RobotoThin-boldItalic.fntdata"/><Relationship Id="rId37" Type="http://schemas.openxmlformats.org/officeDocument/2006/relationships/font" Target="fonts/RobotoMedium-regular.fntdata"/><Relationship Id="rId36" Type="http://schemas.openxmlformats.org/officeDocument/2006/relationships/font" Target="fonts/RobotoBlack-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62" Type="http://schemas.openxmlformats.org/officeDocument/2006/relationships/font" Target="fonts/RobotoLight-bold.fntdata"/><Relationship Id="rId61" Type="http://schemas.openxmlformats.org/officeDocument/2006/relationships/font" Target="fonts/RobotoLight-regular.fntdata"/><Relationship Id="rId20" Type="http://schemas.openxmlformats.org/officeDocument/2006/relationships/slide" Target="slides/slide11.xml"/><Relationship Id="rId64" Type="http://schemas.openxmlformats.org/officeDocument/2006/relationships/font" Target="fonts/RobotoLight-boldItalic.fntdata"/><Relationship Id="rId63" Type="http://schemas.openxmlformats.org/officeDocument/2006/relationships/font" Target="fonts/RobotoLight-italic.fntdata"/><Relationship Id="rId22" Type="http://schemas.openxmlformats.org/officeDocument/2006/relationships/slide" Target="slides/slide13.xml"/><Relationship Id="rId66" Type="http://schemas.openxmlformats.org/officeDocument/2006/relationships/font" Target="fonts/HelveticaNeue-bold.fntdata"/><Relationship Id="rId21" Type="http://schemas.openxmlformats.org/officeDocument/2006/relationships/slide" Target="slides/slide12.xml"/><Relationship Id="rId65" Type="http://schemas.openxmlformats.org/officeDocument/2006/relationships/font" Target="fonts/HelveticaNeue-regular.fntdata"/><Relationship Id="rId24" Type="http://schemas.openxmlformats.org/officeDocument/2006/relationships/slide" Target="slides/slide15.xml"/><Relationship Id="rId68" Type="http://schemas.openxmlformats.org/officeDocument/2006/relationships/font" Target="fonts/HelveticaNeue-boldItalic.fntdata"/><Relationship Id="rId23" Type="http://schemas.openxmlformats.org/officeDocument/2006/relationships/slide" Target="slides/slide14.xml"/><Relationship Id="rId67" Type="http://schemas.openxmlformats.org/officeDocument/2006/relationships/font" Target="fonts/HelveticaNeue-italic.fntdata"/><Relationship Id="rId60" Type="http://schemas.openxmlformats.org/officeDocument/2006/relationships/font" Target="fonts/PoppinsMedium-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LatoLight-regular.fntdata"/><Relationship Id="rId52" Type="http://schemas.openxmlformats.org/officeDocument/2006/relationships/font" Target="fonts/Poppins-boldItalic.fntdata"/><Relationship Id="rId11" Type="http://schemas.openxmlformats.org/officeDocument/2006/relationships/slide" Target="slides/slide2.xml"/><Relationship Id="rId55" Type="http://schemas.openxmlformats.org/officeDocument/2006/relationships/font" Target="fonts/LatoLight-italic.fntdata"/><Relationship Id="rId10" Type="http://schemas.openxmlformats.org/officeDocument/2006/relationships/slide" Target="slides/slide1.xml"/><Relationship Id="rId54" Type="http://schemas.openxmlformats.org/officeDocument/2006/relationships/font" Target="fonts/LatoLight-bold.fntdata"/><Relationship Id="rId13" Type="http://schemas.openxmlformats.org/officeDocument/2006/relationships/slide" Target="slides/slide4.xml"/><Relationship Id="rId57" Type="http://schemas.openxmlformats.org/officeDocument/2006/relationships/font" Target="fonts/PoppinsMedium-regular.fntdata"/><Relationship Id="rId12" Type="http://schemas.openxmlformats.org/officeDocument/2006/relationships/slide" Target="slides/slide3.xml"/><Relationship Id="rId56" Type="http://schemas.openxmlformats.org/officeDocument/2006/relationships/font" Target="fonts/LatoLight-boldItalic.fntdata"/><Relationship Id="rId15" Type="http://schemas.openxmlformats.org/officeDocument/2006/relationships/slide" Target="slides/slide6.xml"/><Relationship Id="rId59" Type="http://schemas.openxmlformats.org/officeDocument/2006/relationships/font" Target="fonts/PoppinsMedium-italic.fntdata"/><Relationship Id="rId14" Type="http://schemas.openxmlformats.org/officeDocument/2006/relationships/slide" Target="slides/slide5.xml"/><Relationship Id="rId58" Type="http://schemas.openxmlformats.org/officeDocument/2006/relationships/font" Target="fonts/PoppinsMedium-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147991fa382_1_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147991fa382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147991fa382_1_1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147991fa382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144cd3fccc9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144cd3fccc9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0" name="Google Shape;2440;g144cd3fccc9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144cd3fccc9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144cd3fccc9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3" name="Google Shape;2453;g144cd3fccc9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8bd883d690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3" name="Google Shape;2483;g8bd883d69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8bd883d690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8bd883d69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147991fa382_1_3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147991fa382_1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147991fa382_1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147991fa382_1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2" name="Google Shape;233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g144cd3fccc9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3" name="Google Shape;2513;g144cd3fccc9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4" name="Google Shape;2514;g144cd3fccc9_0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144cd3fccc9_0_109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144cd3fccc9_0_10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g151c8044813_0_1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151c8044813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0.png"/><Relationship Id="rId3" Type="http://schemas.openxmlformats.org/officeDocument/2006/relationships/image" Target="../media/image21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0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22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7.png"/><Relationship Id="rId4" Type="http://schemas.openxmlformats.org/officeDocument/2006/relationships/image" Target="../media/image7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3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4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6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3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4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6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4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7.png"/><Relationship Id="rId4" Type="http://schemas.openxmlformats.org/officeDocument/2006/relationships/image" Target="../media/image7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593"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95" name="Google Shape;1595;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7" name="Google Shape;1597;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4" name="Google Shape;1604;p104"/>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4"/>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9" name="Google Shape;1609;p104"/>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0" name="Google Shape;1610;p104"/>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4"/>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4"/>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4"/>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4"/>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4"/>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4"/>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4"/>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4"/>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4"/>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35" name="Shape 1635"/>
        <p:cNvGrpSpPr/>
        <p:nvPr/>
      </p:nvGrpSpPr>
      <p:grpSpPr>
        <a:xfrm>
          <a:off x="0" y="0"/>
          <a:ext cx="0" cy="0"/>
          <a:chOff x="0" y="0"/>
          <a:chExt cx="0" cy="0"/>
        </a:xfrm>
      </p:grpSpPr>
      <p:sp>
        <p:nvSpPr>
          <p:cNvPr id="1636" name="Google Shape;16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7" name="Google Shape;16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38" name="Google Shape;16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2" name="Google Shape;1642;p105"/>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6" name="Google Shape;1646;p105"/>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5"/>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1" name="Google Shape;1651;p105"/>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5"/>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5"/>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5"/>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5"/>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5"/>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5"/>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5"/>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5"/>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5"/>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5"/>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5"/>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5"/>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82" name="Shape 1682"/>
        <p:cNvGrpSpPr/>
        <p:nvPr/>
      </p:nvGrpSpPr>
      <p:grpSpPr>
        <a:xfrm>
          <a:off x="0" y="0"/>
          <a:ext cx="0" cy="0"/>
          <a:chOff x="0" y="0"/>
          <a:chExt cx="0" cy="0"/>
        </a:xfrm>
      </p:grpSpPr>
      <p:sp>
        <p:nvSpPr>
          <p:cNvPr id="1683" name="Google Shape;168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4" name="Google Shape;168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85" name="Google Shape;168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86" name="Google Shape;168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88" name="Google Shape;168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9" name="Google Shape;1689;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3" name="Google Shape;1693;p106"/>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8" name="Google Shape;1698;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6"/>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6"/>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6"/>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6"/>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29" name="Shape 1729"/>
        <p:cNvGrpSpPr/>
        <p:nvPr/>
      </p:nvGrpSpPr>
      <p:grpSpPr>
        <a:xfrm>
          <a:off x="0" y="0"/>
          <a:ext cx="0" cy="0"/>
          <a:chOff x="0" y="0"/>
          <a:chExt cx="0" cy="0"/>
        </a:xfrm>
      </p:grpSpPr>
      <p:sp>
        <p:nvSpPr>
          <p:cNvPr id="1730" name="Google Shape;173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1" name="Google Shape;173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32" name="Google Shape;173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33" name="Google Shape;173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35" name="Google Shape;173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9" name="Google Shape;1739;p107"/>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0" name="Google Shape;1740;p107"/>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4" name="Google Shape;1744;p107"/>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5" name="Google Shape;1745;p107"/>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7"/>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7"/>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5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54" name="Google Shape;1754;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8" name="Google Shape;1758;p108"/>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9" name="Google Shape;1759;p108"/>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1" name="Google Shape;1761;p108"/>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3" name="Google Shape;1763;p108"/>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64" name="Shape 1764"/>
        <p:cNvGrpSpPr/>
        <p:nvPr/>
      </p:nvGrpSpPr>
      <p:grpSpPr>
        <a:xfrm>
          <a:off x="0" y="0"/>
          <a:ext cx="0" cy="0"/>
          <a:chOff x="0" y="0"/>
          <a:chExt cx="0" cy="0"/>
        </a:xfrm>
      </p:grpSpPr>
      <p:sp>
        <p:nvSpPr>
          <p:cNvPr id="1765" name="Google Shape;1765;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6" name="Google Shape;1766;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7" name="Google Shape;1767;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8" name="Google Shape;1768;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0" name="Google Shape;1770;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1" name="Google Shape;1771;p109"/>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4" name="Google Shape;1774;p109"/>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5" name="Google Shape;1775;p109"/>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09"/>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9" name="Google Shape;1779;p109"/>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0" name="Google Shape;1780;p109"/>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1" name="Google Shape;1781;p109"/>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2" name="Google Shape;1782;p109"/>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09"/>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09"/>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7" name="Google Shape;1787;p109"/>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88" name="Google Shape;1788;p109"/>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9" name="Google Shape;1789;p109"/>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0" name="Google Shape;1790;p109"/>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79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3" name="Google Shape;1793;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95" name="Google Shape;1795;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96" name="Google Shape;179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98" name="Google Shape;1798;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2" name="Google Shape;1802;p11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0"/>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0"/>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0"/>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06" name="Google Shape;1806;p11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10"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3" name="Google Shape;1813;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4" name="Google Shape;1814;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5" name="Google Shape;1815;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7" name="Google Shape;1817;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0" name="Google Shape;1820;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1" name="Google Shape;1821;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4" name="Google Shape;1824;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5" name="Google Shape;1825;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29"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2" name="Google Shape;1832;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33" name="Google Shape;1833;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4" name="Google Shape;183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6" name="Google Shape;1836;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7" name="Google Shape;1837;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9" name="Google Shape;1839;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0" name="Google Shape;1840;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3" name="Google Shape;1843;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4" name="Google Shape;1844;p112"/>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48"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1" name="Google Shape;1851;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52" name="Google Shape;1852;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53" name="Google Shape;185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5" name="Google Shape;1855;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6" name="Google Shape;1856;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8" name="Google Shape;1858;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9" name="Google Shape;1859;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2" name="Google Shape;1862;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63" name="Google Shape;1863;p113"/>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67"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0" name="Google Shape;1870;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1" name="Google Shape;1871;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72" name="Google Shape;187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4" name="Google Shape;1874;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5" name="Google Shape;1875;p114"/>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7" name="Google Shape;1877;p11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8" name="Google Shape;1878;p11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4"/>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1" name="Google Shape;1881;p114"/>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2" name="Google Shape;1882;p11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3" name="Google Shape;1883;p11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84" name="Google Shape;1884;p114"/>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89"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1" name="Google Shape;1891;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3" name="Google Shape;1893;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96" name="Google Shape;1896;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8" name="Google Shape;1898;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9" name="Google Shape;1899;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0" name="Google Shape;1900;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4" name="Google Shape;1904;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06" name="Google Shape;1906;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1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3" name="Google Shape;1913;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15" name="Google Shape;1915;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0" name="Google Shape;1920;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1" name="Google Shape;1921;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2" name="Google Shape;1922;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6" name="Google Shape;1926;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8" name="Google Shape;1928;p116"/>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33"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5" name="Google Shape;1935;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7" name="Google Shape;1937;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8" name="Google Shape;193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0" name="Google Shape;1940;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2" name="Google Shape;1942;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3" name="Google Shape;1943;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4" name="Google Shape;1944;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8" name="Google Shape;1948;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0" name="Google Shape;1950;p117"/>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55"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7" name="Google Shape;1957;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9" name="Google Shape;1959;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0" name="Google Shape;1960;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2" name="Google Shape;1962;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18"/>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4" name="Google Shape;1964;p118"/>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5" name="Google Shape;1965;p118"/>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6" name="Google Shape;1966;p118"/>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8"/>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8" name="Google Shape;1968;p118"/>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9" name="Google Shape;1969;p118"/>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0" name="Google Shape;1970;p118"/>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1" name="Google Shape;1971;p118"/>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2" name="Google Shape;1972;p118"/>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8"/>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4" name="Google Shape;1974;p118"/>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80"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4" name="Google Shape;1984;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87" name="Google Shape;1987;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9" name="Google Shape;1989;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0" name="Google Shape;1990;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1" name="Google Shape;1991;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3" name="Google Shape;1993;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4" name="Google Shape;1994;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5" name="Google Shape;1995;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6" name="Google Shape;1996;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7" name="Google Shape;1997;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99" name="Google Shape;1999;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05"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09" name="Google Shape;2009;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2" name="Google Shape;2012;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4" name="Google Shape;2014;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5" name="Google Shape;2015;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6" name="Google Shape;2016;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8" name="Google Shape;2018;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9" name="Google Shape;2019;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0" name="Google Shape;2020;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1" name="Google Shape;2021;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2" name="Google Shape;2022;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4" name="Google Shape;2024;p120"/>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30"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4" name="Google Shape;203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35" name="Google Shape;203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37" name="Google Shape;203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9" name="Google Shape;203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0" name="Google Shape;204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1" name="Google Shape;204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3" name="Google Shape;204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4" name="Google Shape;204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5" name="Google Shape;204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6" name="Google Shape;204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7" name="Google Shape;204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49" name="Google Shape;2049;p121"/>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55"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59" name="Google Shape;205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2"/>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4" name="Google Shape;2064;p122"/>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5" name="Google Shape;2065;p122"/>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6" name="Google Shape;2066;p122"/>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2"/>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2"/>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9" name="Google Shape;2069;p122"/>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0" name="Google Shape;2070;p122"/>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1" name="Google Shape;2071;p122"/>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2" name="Google Shape;2072;p122"/>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3" name="Google Shape;2073;p122"/>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2"/>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2"/>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76" name="Google Shape;2076;p122"/>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83"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6" name="Google Shape;2086;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87" name="Google Shape;2087;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88" name="Google Shape;208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0" name="Google Shape;2090;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2" name="Google Shape;2092;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3" name="Google Shape;2093;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4" name="Google Shape;2094;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7" name="Google Shape;2097;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8" name="Google Shape;2098;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9" name="Google Shape;2099;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0" name="Google Shape;2100;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1" name="Google Shape;2101;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4" name="Google Shape;2104;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1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4" name="Google Shape;2114;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15" name="Google Shape;2115;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16" name="Google Shape;2116;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18" name="Google Shape;2118;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0" name="Google Shape;2120;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1" name="Google Shape;2121;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2" name="Google Shape;2122;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5" name="Google Shape;2125;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6" name="Google Shape;2126;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7" name="Google Shape;2127;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8" name="Google Shape;2128;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9" name="Google Shape;2129;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2" name="Google Shape;2132;p124"/>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39"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2" name="Google Shape;2142;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3" name="Google Shape;2143;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4" name="Google Shape;2144;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8" name="Google Shape;2148;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9" name="Google Shape;2149;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0" name="Google Shape;2150;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3" name="Google Shape;2153;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4" name="Google Shape;2154;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5" name="Google Shape;2155;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6" name="Google Shape;2156;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7" name="Google Shape;2157;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0" name="Google Shape;2160;p125"/>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67" name="Shape 2167"/>
        <p:cNvGrpSpPr/>
        <p:nvPr/>
      </p:nvGrpSpPr>
      <p:grpSpPr>
        <a:xfrm>
          <a:off x="0" y="0"/>
          <a:ext cx="0" cy="0"/>
          <a:chOff x="0" y="0"/>
          <a:chExt cx="0" cy="0"/>
        </a:xfrm>
      </p:grpSpPr>
      <p:sp>
        <p:nvSpPr>
          <p:cNvPr id="2168" name="Google Shape;2168;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0" name="Google Shape;2170;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1" name="Google Shape;217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3" name="Google Shape;2173;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4" name="Google Shape;2174;p126"/>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5" name="Google Shape;2175;p126"/>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6" name="Google Shape;2176;p126"/>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7" name="Google Shape;2177;p126"/>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8" name="Google Shape;2178;p126"/>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9" name="Google Shape;2179;p126"/>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0" name="Google Shape;2180;p126"/>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1" name="Google Shape;2181;p126"/>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2" name="Google Shape;2182;p126"/>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3" name="Google Shape;2183;p126"/>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6"/>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6"/>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6"/>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6"/>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6"/>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6"/>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90" name="Google Shape;2190;p126"/>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198" name="Shape 2198"/>
        <p:cNvGrpSpPr/>
        <p:nvPr/>
      </p:nvGrpSpPr>
      <p:grpSpPr>
        <a:xfrm>
          <a:off x="0" y="0"/>
          <a:ext cx="0" cy="0"/>
          <a:chOff x="0" y="0"/>
          <a:chExt cx="0" cy="0"/>
        </a:xfrm>
      </p:grpSpPr>
      <p:sp>
        <p:nvSpPr>
          <p:cNvPr id="2199" name="Google Shape;2199;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0" name="Google Shape;2200;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01" name="Google Shape;2201;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4" name="Google Shape;2204;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5" name="Google Shape;2205;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6" name="Google Shape;2206;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7" name="Google Shape;2207;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8" name="Google Shape;2208;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9" name="Google Shape;2209;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0" name="Google Shape;2210;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1" name="Google Shape;2211;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2" name="Google Shape;2212;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3" name="Google Shape;2213;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4" name="Google Shape;2214;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21" name="Google Shape;2221;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29" name="Shape 2229"/>
        <p:cNvGrpSpPr/>
        <p:nvPr/>
      </p:nvGrpSpPr>
      <p:grpSpPr>
        <a:xfrm>
          <a:off x="0" y="0"/>
          <a:ext cx="0" cy="0"/>
          <a:chOff x="0" y="0"/>
          <a:chExt cx="0" cy="0"/>
        </a:xfrm>
      </p:grpSpPr>
      <p:sp>
        <p:nvSpPr>
          <p:cNvPr id="2230" name="Google Shape;2230;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1" name="Google Shape;2231;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32" name="Google Shape;2232;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3" name="Google Shape;2233;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35" name="Google Shape;2235;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6" name="Google Shape;2236;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7" name="Google Shape;2237;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8" name="Google Shape;2238;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9" name="Google Shape;2239;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0" name="Google Shape;2240;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1" name="Google Shape;2241;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2" name="Google Shape;2242;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3" name="Google Shape;2243;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4" name="Google Shape;2244;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5" name="Google Shape;2245;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52" name="Google Shape;2252;p128"/>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60" name="Shape 2260"/>
        <p:cNvGrpSpPr/>
        <p:nvPr/>
      </p:nvGrpSpPr>
      <p:grpSpPr>
        <a:xfrm>
          <a:off x="0" y="0"/>
          <a:ext cx="0" cy="0"/>
          <a:chOff x="0" y="0"/>
          <a:chExt cx="0" cy="0"/>
        </a:xfrm>
      </p:grpSpPr>
      <p:sp>
        <p:nvSpPr>
          <p:cNvPr id="2261" name="Google Shape;2261;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2" name="Google Shape;2262;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3" name="Google Shape;2263;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4" name="Google Shape;226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66" name="Google Shape;2266;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7" name="Google Shape;2267;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8" name="Google Shape;2268;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9" name="Google Shape;2269;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0" name="Google Shape;2270;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1" name="Google Shape;2271;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2" name="Google Shape;2272;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3" name="Google Shape;2273;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4" name="Google Shape;2274;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5" name="Google Shape;2275;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6" name="Google Shape;2276;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3" name="Google Shape;2283;p129"/>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29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293" name="Google Shape;2293;p130"/>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13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299"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01" name="Google Shape;2301;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2" name="Google Shape;2302;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3" name="Google Shape;2303;p131"/>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05" name="Shape 2305"/>
        <p:cNvGrpSpPr/>
        <p:nvPr/>
      </p:nvGrpSpPr>
      <p:grpSpPr>
        <a:xfrm>
          <a:off x="0" y="0"/>
          <a:ext cx="0" cy="0"/>
          <a:chOff x="0" y="0"/>
          <a:chExt cx="0" cy="0"/>
        </a:xfrm>
      </p:grpSpPr>
      <p:sp>
        <p:nvSpPr>
          <p:cNvPr id="2306" name="Google Shape;2306;p132"/>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08" name="Shape 2308"/>
        <p:cNvGrpSpPr/>
        <p:nvPr/>
      </p:nvGrpSpPr>
      <p:grpSpPr>
        <a:xfrm>
          <a:off x="0" y="0"/>
          <a:ext cx="0" cy="0"/>
          <a:chOff x="0" y="0"/>
          <a:chExt cx="0" cy="0"/>
        </a:xfrm>
      </p:grpSpPr>
      <p:sp>
        <p:nvSpPr>
          <p:cNvPr id="2309" name="Google Shape;2309;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13"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18" name="Shape 2318"/>
        <p:cNvGrpSpPr/>
        <p:nvPr/>
      </p:nvGrpSpPr>
      <p:grpSpPr>
        <a:xfrm>
          <a:off x="0" y="0"/>
          <a:ext cx="0" cy="0"/>
          <a:chOff x="0" y="0"/>
          <a:chExt cx="0" cy="0"/>
        </a:xfrm>
      </p:grpSpPr>
      <p:sp>
        <p:nvSpPr>
          <p:cNvPr id="2319" name="Google Shape;2319;p1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14"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17" name="Google Shape;1317;p8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0" name="Google Shape;1320;p8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1" name="Google Shape;1321;p8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2" name="Google Shape;1322;p8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9" name="Google Shape;1329;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0" name="Google Shape;1330;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2" name="Google Shape;1352;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56" name="Google Shape;1356;p88"/>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57" name="Google Shape;1357;p88"/>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p8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60"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2" name="Google Shape;1362;p89"/>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3" name="Google Shape;136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4" name="Google Shape;1364;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65" name="Shape 1365"/>
        <p:cNvGrpSpPr/>
        <p:nvPr/>
      </p:nvGrpSpPr>
      <p:grpSpPr>
        <a:xfrm>
          <a:off x="0" y="0"/>
          <a:ext cx="0" cy="0"/>
          <a:chOff x="0" y="0"/>
          <a:chExt cx="0" cy="0"/>
        </a:xfrm>
      </p:grpSpPr>
      <p:sp>
        <p:nvSpPr>
          <p:cNvPr id="1366" name="Google Shape;1366;p9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68" name="Google Shape;1368;p9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71" name="Google Shape;1371;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2" name="Google Shape;1372;p90"/>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73"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75" name="Google Shape;1375;p91"/>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6" name="Google Shape;1376;p91"/>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77" name="Google Shape;1377;p91"/>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8" name="Google Shape;1378;p91"/>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81" name="Google Shape;1381;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85" name="Google Shape;1385;p92"/>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86" name="Google Shape;1386;p92"/>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87" name="Google Shape;1387;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89"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3" name="Google Shape;139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97" name="Google Shape;1397;p93"/>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98"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3" name="Google Shape;1403;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04" name="Google Shape;1404;p94"/>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5" name="Google Shape;140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07" name="Google Shape;1407;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8" name="Google Shape;1408;p9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09"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11" name="Google Shape;141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13" name="Google Shape;1413;p9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4" name="Google Shape;1414;p9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5" name="Google Shape;1415;p95"/>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16" name="Google Shape;1416;p9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17" name="Google Shape;1417;p95"/>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4" name="Google Shape;1424;p96"/>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6" name="Google Shape;1426;p96"/>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7" name="Google Shape;1427;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28" name="Google Shape;1428;p96"/>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29" name="Shape 1429"/>
        <p:cNvGrpSpPr/>
        <p:nvPr/>
      </p:nvGrpSpPr>
      <p:grpSpPr>
        <a:xfrm>
          <a:off x="0" y="0"/>
          <a:ext cx="0" cy="0"/>
          <a:chOff x="0" y="0"/>
          <a:chExt cx="0" cy="0"/>
        </a:xfrm>
      </p:grpSpPr>
      <p:sp>
        <p:nvSpPr>
          <p:cNvPr id="1430" name="Google Shape;1430;p97"/>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33" name="Google Shape;1433;p97"/>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34" name="Google Shape;1434;p97"/>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36" name="Google Shape;1436;p9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7" name="Google Shape;1437;p9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39"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42" name="Google Shape;1442;p98"/>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46" name="Google Shape;1446;p98"/>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7" name="Google Shape;1447;p98"/>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48" name="Google Shape;1448;p9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9" name="Google Shape;1449;p98"/>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50" name="Shape 1450"/>
        <p:cNvGrpSpPr/>
        <p:nvPr/>
      </p:nvGrpSpPr>
      <p:grpSpPr>
        <a:xfrm>
          <a:off x="0" y="0"/>
          <a:ext cx="0" cy="0"/>
          <a:chOff x="0" y="0"/>
          <a:chExt cx="0" cy="0"/>
        </a:xfrm>
      </p:grpSpPr>
      <p:sp>
        <p:nvSpPr>
          <p:cNvPr id="1451" name="Google Shape;1451;p99"/>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52" name="Google Shape;145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54" name="Google Shape;1454;p99"/>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55" name="Google Shape;1455;p9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6" name="Google Shape;1456;p99"/>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7" name="Google Shape;1457;p9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99"/>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60"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62" name="Google Shape;1462;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3" name="Google Shape;1463;p10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4" name="Google Shape;1464;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67" name="Google Shape;1467;p10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0" name="Google Shape;1480;p100"/>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1" name="Google Shape;1481;p10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2" name="Google Shape;1482;p10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3" name="Google Shape;1483;p10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4" name="Google Shape;1484;p100"/>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5" name="Google Shape;1485;p100"/>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6" name="Google Shape;1486;p100"/>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87"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9" name="Google Shape;1489;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0" name="Google Shape;1490;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1" name="Google Shape;1491;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2" name="Google Shape;149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4" name="Google Shape;1494;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07" name="Google Shape;1507;p101"/>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8" name="Google Shape;1508;p10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9" name="Google Shape;1509;p10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0" name="Google Shape;1510;p10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1" name="Google Shape;1511;p101"/>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2" name="Google Shape;1512;p101"/>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1"/>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8" name="Google Shape;1518;p101"/>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19"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23" name="Google Shape;1523;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4" name="Google Shape;1524;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26" name="Google Shape;1526;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0" name="Google Shape;1530;p102"/>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1" name="Google Shape;1531;p102"/>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2"/>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9" name="Google Shape;1539;p102"/>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3" name="Google Shape;1543;p102"/>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7" name="Google Shape;1547;p102"/>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1" name="Google Shape;1551;p102"/>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2" name="Google Shape;1552;p102"/>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3" name="Google Shape;1553;p102"/>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4" name="Google Shape;1554;p102"/>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5" name="Google Shape;1555;p102"/>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56"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58" name="Google Shape;1558;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60" name="Google Shape;1560;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61" name="Google Shape;156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7" name="Google Shape;1567;p103"/>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2" name="Google Shape;1572;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6" name="Google Shape;1576;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0" name="Google Shape;1580;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4" name="Google Shape;1584;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8" name="Google Shape;1588;p103"/>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9" name="Google Shape;1589;p103"/>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0" name="Google Shape;1590;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1" name="Google Shape;1591;p103"/>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2" name="Google Shape;1592;p103"/>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5.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1.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theme" Target="../theme/theme2.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2" name="Shape 1312"/>
        <p:cNvGrpSpPr/>
        <p:nvPr/>
      </p:nvGrpSpPr>
      <p:grpSpPr>
        <a:xfrm>
          <a:off x="0" y="0"/>
          <a:ext cx="0" cy="0"/>
          <a:chOff x="0" y="0"/>
          <a:chExt cx="0" cy="0"/>
        </a:xfrm>
      </p:grpSpPr>
      <p:sp>
        <p:nvSpPr>
          <p:cNvPr id="1313" name="Google Shape;1313;p8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5.png"/><Relationship Id="rId4" Type="http://schemas.openxmlformats.org/officeDocument/2006/relationships/image" Target="../media/image2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9.png"/><Relationship Id="rId4" Type="http://schemas.openxmlformats.org/officeDocument/2006/relationships/image" Target="../media/image233.png"/><Relationship Id="rId5" Type="http://schemas.openxmlformats.org/officeDocument/2006/relationships/image" Target="../media/image2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4.xml"/><Relationship Id="rId3" Type="http://schemas.openxmlformats.org/officeDocument/2006/relationships/image" Target="../media/image2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8.xml"/><Relationship Id="rId3" Type="http://schemas.openxmlformats.org/officeDocument/2006/relationships/image" Target="../media/image2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36.png"/><Relationship Id="rId4" Type="http://schemas.openxmlformats.org/officeDocument/2006/relationships/image" Target="../media/image238.png"/><Relationship Id="rId5" Type="http://schemas.openxmlformats.org/officeDocument/2006/relationships/image" Target="../media/image2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2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 Id="rId3" Type="http://schemas.openxmlformats.org/officeDocument/2006/relationships/image" Target="../media/image216.png"/><Relationship Id="rId4" Type="http://schemas.openxmlformats.org/officeDocument/2006/relationships/image" Target="../media/image2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2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192.168.1.110" TargetMode="External"/><Relationship Id="rId4" Type="http://schemas.openxmlformats.org/officeDocument/2006/relationships/image" Target="../media/image2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9.png"/><Relationship Id="rId4" Type="http://schemas.openxmlformats.org/officeDocument/2006/relationships/image" Target="../media/image2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36"/>
          <p:cNvSpPr txBox="1"/>
          <p:nvPr>
            <p:ph type="title"/>
          </p:nvPr>
        </p:nvSpPr>
        <p:spPr>
          <a:xfrm>
            <a:off x="731377" y="34640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Attack In-Depth!</a:t>
            </a:r>
            <a:br>
              <a:rPr b="1" lang="en-US">
                <a:latin typeface="Roboto"/>
                <a:ea typeface="Roboto"/>
                <a:cs typeface="Roboto"/>
                <a:sym typeface="Roboto"/>
              </a:rPr>
            </a:br>
            <a:r>
              <a:rPr b="1" lang="en-US" sz="6000">
                <a:latin typeface="Roboto"/>
                <a:ea typeface="Roboto"/>
                <a:cs typeface="Roboto"/>
                <a:sym typeface="Roboto"/>
              </a:rPr>
              <a:t> Demonstration Day</a:t>
            </a:r>
            <a:br>
              <a:rPr b="1" lang="en-US">
                <a:latin typeface="Roboto"/>
                <a:ea typeface="Roboto"/>
                <a:cs typeface="Roboto"/>
                <a:sym typeface="Roboto"/>
              </a:rPr>
            </a:br>
            <a:endParaRPr sz="4000">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Machine</a:t>
            </a:r>
            <a:endParaRPr sz="6800">
              <a:latin typeface="Roboto"/>
              <a:ea typeface="Roboto"/>
              <a:cs typeface="Roboto"/>
              <a:sym typeface="Roboto"/>
            </a:endParaRPr>
          </a:p>
        </p:txBody>
      </p:sp>
      <p:sp>
        <p:nvSpPr>
          <p:cNvPr id="2326" name="Google Shape;2326;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7" name="Google Shape;2327;p136"/>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28" name="Google Shape;2328;p136"/>
          <p:cNvSpPr txBox="1"/>
          <p:nvPr/>
        </p:nvSpPr>
        <p:spPr>
          <a:xfrm>
            <a:off x="10094825" y="8195750"/>
            <a:ext cx="4188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t>Presented by </a:t>
            </a:r>
            <a:r>
              <a:rPr lang="en-US" sz="2700"/>
              <a:t>Riley Peters</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14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Plaintext Password Storage</a:t>
            </a:r>
            <a:endParaRPr/>
          </a:p>
        </p:txBody>
      </p:sp>
      <p:sp>
        <p:nvSpPr>
          <p:cNvPr id="2417" name="Google Shape;2417;p1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8" name="Google Shape;2418;p14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After accessing the path </a:t>
            </a:r>
            <a:r>
              <a:rPr b="1" lang="en-US" sz="4400">
                <a:solidFill>
                  <a:schemeClr val="dk1"/>
                </a:solidFill>
              </a:rPr>
              <a:t>/var/www/html</a:t>
            </a:r>
            <a:r>
              <a:rPr lang="en-US" sz="4400">
                <a:solidFill>
                  <a:schemeClr val="dk1"/>
                </a:solidFill>
              </a:rPr>
              <a:t>, a directory called </a:t>
            </a:r>
            <a:r>
              <a:rPr b="1" lang="en-US" sz="4400">
                <a:solidFill>
                  <a:schemeClr val="dk1"/>
                </a:solidFill>
              </a:rPr>
              <a:t>Wordpress</a:t>
            </a:r>
            <a:r>
              <a:rPr lang="en-US" sz="4400">
                <a:solidFill>
                  <a:schemeClr val="dk1"/>
                </a:solidFill>
              </a:rPr>
              <a:t> was found.</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file </a:t>
            </a:r>
            <a:r>
              <a:rPr b="1" lang="en-US" sz="4400">
                <a:solidFill>
                  <a:schemeClr val="dk1"/>
                </a:solidFill>
              </a:rPr>
              <a:t>wp-config.php</a:t>
            </a:r>
            <a:r>
              <a:rPr lang="en-US" sz="4400">
                <a:solidFill>
                  <a:schemeClr val="dk1"/>
                </a:solidFill>
              </a:rPr>
              <a:t> could be accessed. Inside was the plaintext name and login information for the applications MySQL databases (</a:t>
            </a:r>
            <a:r>
              <a:rPr b="1" lang="en-US" sz="4400">
                <a:solidFill>
                  <a:schemeClr val="dk1"/>
                </a:solidFill>
              </a:rPr>
              <a:t>fig.4</a:t>
            </a:r>
            <a:r>
              <a:rPr lang="en-US" sz="4400">
                <a:solidFill>
                  <a:schemeClr val="dk1"/>
                </a:solidFill>
              </a:rPr>
              <a:t>).</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
        <p:nvSpPr>
          <p:cNvPr id="2419" name="Google Shape;2419;p145"/>
          <p:cNvSpPr/>
          <p:nvPr/>
        </p:nvSpPr>
        <p:spPr>
          <a:xfrm>
            <a:off x="716525" y="11649050"/>
            <a:ext cx="3664500" cy="1392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45"/>
          <p:cNvSpPr txBox="1"/>
          <p:nvPr/>
        </p:nvSpPr>
        <p:spPr>
          <a:xfrm>
            <a:off x="839350" y="11790950"/>
            <a:ext cx="3664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CWE-256</a:t>
            </a:r>
            <a:endParaRPr b="1" sz="6000"/>
          </a:p>
        </p:txBody>
      </p:sp>
      <p:pic>
        <p:nvPicPr>
          <p:cNvPr id="2421" name="Google Shape;2421;p145"/>
          <p:cNvPicPr preferRelativeResize="0"/>
          <p:nvPr/>
        </p:nvPicPr>
        <p:blipFill>
          <a:blip r:embed="rId3">
            <a:alphaModFix/>
          </a:blip>
          <a:stretch>
            <a:fillRect/>
          </a:stretch>
        </p:blipFill>
        <p:spPr>
          <a:xfrm>
            <a:off x="4503838" y="5497250"/>
            <a:ext cx="7077075" cy="7543800"/>
          </a:xfrm>
          <a:prstGeom prst="rect">
            <a:avLst/>
          </a:prstGeom>
          <a:noFill/>
          <a:ln>
            <a:noFill/>
          </a:ln>
        </p:spPr>
      </p:pic>
      <p:sp>
        <p:nvSpPr>
          <p:cNvPr id="2422" name="Google Shape;2422;p145"/>
          <p:cNvSpPr txBox="1"/>
          <p:nvPr/>
        </p:nvSpPr>
        <p:spPr>
          <a:xfrm>
            <a:off x="11791675" y="8065825"/>
            <a:ext cx="610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23" name="Google Shape;2423;p145"/>
          <p:cNvSpPr txBox="1"/>
          <p:nvPr/>
        </p:nvSpPr>
        <p:spPr>
          <a:xfrm>
            <a:off x="11580925" y="7036500"/>
            <a:ext cx="11791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latin typeface="Roboto"/>
              <a:ea typeface="Roboto"/>
              <a:cs typeface="Roboto"/>
              <a:sym typeface="Roboto"/>
            </a:endParaRPr>
          </a:p>
        </p:txBody>
      </p:sp>
      <p:sp>
        <p:nvSpPr>
          <p:cNvPr id="2424" name="Google Shape;2424;p145"/>
          <p:cNvSpPr txBox="1"/>
          <p:nvPr/>
        </p:nvSpPr>
        <p:spPr>
          <a:xfrm>
            <a:off x="11580925" y="8792000"/>
            <a:ext cx="11791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fig.4 -</a:t>
            </a:r>
            <a:r>
              <a:rPr lang="en-US" sz="2500">
                <a:latin typeface="Roboto"/>
                <a:ea typeface="Roboto"/>
                <a:cs typeface="Roboto"/>
                <a:sym typeface="Roboto"/>
              </a:rPr>
              <a:t> </a:t>
            </a:r>
            <a:r>
              <a:rPr lang="en-US" sz="2500">
                <a:solidFill>
                  <a:schemeClr val="dk1"/>
                </a:solidFill>
                <a:latin typeface="Roboto"/>
                <a:ea typeface="Roboto"/>
                <a:cs typeface="Roboto"/>
                <a:sym typeface="Roboto"/>
              </a:rPr>
              <a:t>the contents of </a:t>
            </a:r>
            <a:r>
              <a:rPr b="1" lang="en-US" sz="2500">
                <a:solidFill>
                  <a:schemeClr val="dk1"/>
                </a:solidFill>
                <a:latin typeface="Roboto"/>
                <a:ea typeface="Roboto"/>
                <a:cs typeface="Roboto"/>
                <a:sym typeface="Roboto"/>
              </a:rPr>
              <a:t>wp-config.php</a:t>
            </a:r>
            <a:r>
              <a:rPr lang="en-US" sz="2500">
                <a:solidFill>
                  <a:schemeClr val="dk1"/>
                </a:solidFill>
                <a:latin typeface="Roboto"/>
                <a:ea typeface="Roboto"/>
                <a:cs typeface="Roboto"/>
                <a:sym typeface="Roboto"/>
              </a:rPr>
              <a:t>. The password found was </a:t>
            </a:r>
            <a:r>
              <a:rPr b="1" lang="en-US" sz="2500">
                <a:solidFill>
                  <a:schemeClr val="dk1"/>
                </a:solidFill>
                <a:latin typeface="Roboto"/>
                <a:ea typeface="Roboto"/>
                <a:cs typeface="Roboto"/>
                <a:sym typeface="Roboto"/>
              </a:rPr>
              <a:t>R@v3nSecurity </a:t>
            </a:r>
            <a:r>
              <a:rPr lang="en-US" sz="2500">
                <a:solidFill>
                  <a:schemeClr val="dk1"/>
                </a:solidFill>
                <a:latin typeface="Roboto"/>
                <a:ea typeface="Roboto"/>
                <a:cs typeface="Roboto"/>
                <a:sym typeface="Roboto"/>
              </a:rPr>
              <a:t>for the root user in the database ‘</a:t>
            </a:r>
            <a:r>
              <a:rPr b="1" lang="en-US" sz="2500">
                <a:solidFill>
                  <a:schemeClr val="dk1"/>
                </a:solidFill>
                <a:latin typeface="Roboto"/>
                <a:ea typeface="Roboto"/>
                <a:cs typeface="Roboto"/>
                <a:sym typeface="Roboto"/>
              </a:rPr>
              <a:t>Wordpress</a:t>
            </a:r>
            <a:r>
              <a:rPr lang="en-US" sz="2500">
                <a:solidFill>
                  <a:schemeClr val="dk1"/>
                </a:solidFill>
                <a:latin typeface="Roboto"/>
                <a:ea typeface="Roboto"/>
                <a:cs typeface="Roboto"/>
                <a:sym typeface="Roboto"/>
              </a:rPr>
              <a:t>’</a:t>
            </a:r>
            <a:endParaRPr sz="25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1"/>
                                        </p:tgtEl>
                                        <p:attrNameLst>
                                          <p:attrName>style.visibility</p:attrName>
                                        </p:attrNameLst>
                                      </p:cBhvr>
                                      <p:to>
                                        <p:strVal val="visible"/>
                                      </p:to>
                                    </p:set>
                                    <p:animEffect filter="fade" transition="in">
                                      <p:cBhvr>
                                        <p:cTn dur="1000"/>
                                        <p:tgtEl>
                                          <p:spTgt spid="2421"/>
                                        </p:tgtEl>
                                      </p:cBhvr>
                                    </p:animEffect>
                                  </p:childTnLst>
                                </p:cTn>
                              </p:par>
                              <p:par>
                                <p:cTn fill="hold" nodeType="withEffect" presetClass="entr" presetID="10" presetSubtype="0">
                                  <p:stCondLst>
                                    <p:cond delay="0"/>
                                  </p:stCondLst>
                                  <p:childTnLst>
                                    <p:set>
                                      <p:cBhvr>
                                        <p:cTn dur="1" fill="hold">
                                          <p:stCondLst>
                                            <p:cond delay="0"/>
                                          </p:stCondLst>
                                        </p:cTn>
                                        <p:tgtEl>
                                          <p:spTgt spid="2424"/>
                                        </p:tgtEl>
                                        <p:attrNameLst>
                                          <p:attrName>style.visibility</p:attrName>
                                        </p:attrNameLst>
                                      </p:cBhvr>
                                      <p:to>
                                        <p:strVal val="visible"/>
                                      </p:to>
                                    </p:set>
                                    <p:animEffect filter="fade" transition="in">
                                      <p:cBhvr>
                                        <p:cTn dur="1000"/>
                                        <p:tgtEl>
                                          <p:spTgt spid="2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sp>
        <p:nvSpPr>
          <p:cNvPr id="2429" name="Google Shape;2429;p14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a:t>Plaintext Password Storage</a:t>
            </a:r>
            <a:endParaRPr/>
          </a:p>
        </p:txBody>
      </p:sp>
      <p:sp>
        <p:nvSpPr>
          <p:cNvPr id="2430" name="Google Shape;2430;p1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431" name="Google Shape;2431;p146"/>
          <p:cNvPicPr preferRelativeResize="0"/>
          <p:nvPr/>
        </p:nvPicPr>
        <p:blipFill>
          <a:blip r:embed="rId3">
            <a:alphaModFix/>
          </a:blip>
          <a:stretch>
            <a:fillRect/>
          </a:stretch>
        </p:blipFill>
        <p:spPr>
          <a:xfrm>
            <a:off x="3612553" y="5895953"/>
            <a:ext cx="17152550" cy="5117800"/>
          </a:xfrm>
          <a:prstGeom prst="rect">
            <a:avLst/>
          </a:prstGeom>
          <a:noFill/>
          <a:ln>
            <a:noFill/>
          </a:ln>
        </p:spPr>
      </p:pic>
      <p:pic>
        <p:nvPicPr>
          <p:cNvPr id="2432" name="Google Shape;2432;p146"/>
          <p:cNvPicPr preferRelativeResize="0"/>
          <p:nvPr/>
        </p:nvPicPr>
        <p:blipFill rotWithShape="1">
          <a:blip r:embed="rId4">
            <a:alphaModFix/>
          </a:blip>
          <a:srcRect b="0" l="0" r="22094" t="0"/>
          <a:stretch/>
        </p:blipFill>
        <p:spPr>
          <a:xfrm>
            <a:off x="2163025" y="3244150"/>
            <a:ext cx="16808450" cy="587450"/>
          </a:xfrm>
          <a:prstGeom prst="rect">
            <a:avLst/>
          </a:prstGeom>
          <a:noFill/>
          <a:ln>
            <a:noFill/>
          </a:ln>
        </p:spPr>
      </p:pic>
      <p:sp>
        <p:nvSpPr>
          <p:cNvPr id="2433" name="Google Shape;2433;p146"/>
          <p:cNvSpPr txBox="1"/>
          <p:nvPr/>
        </p:nvSpPr>
        <p:spPr>
          <a:xfrm>
            <a:off x="6772925" y="11013750"/>
            <a:ext cx="10831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dk1"/>
                </a:solidFill>
                <a:latin typeface="Roboto"/>
                <a:ea typeface="Roboto"/>
                <a:cs typeface="Roboto"/>
                <a:sym typeface="Roboto"/>
              </a:rPr>
              <a:t>fig.5 - </a:t>
            </a:r>
            <a:r>
              <a:rPr b="1" lang="en-US" sz="2500">
                <a:solidFill>
                  <a:schemeClr val="dk1"/>
                </a:solidFill>
                <a:latin typeface="Roboto"/>
                <a:ea typeface="Roboto"/>
                <a:cs typeface="Roboto"/>
                <a:sym typeface="Roboto"/>
              </a:rPr>
              <a:t>‘wp_users’ </a:t>
            </a:r>
            <a:r>
              <a:rPr lang="en-US" sz="2500">
                <a:solidFill>
                  <a:schemeClr val="dk1"/>
                </a:solidFill>
                <a:latin typeface="Roboto"/>
                <a:ea typeface="Roboto"/>
                <a:cs typeface="Roboto"/>
                <a:sym typeface="Roboto"/>
              </a:rPr>
              <a:t>table contained the password hash data related to both </a:t>
            </a:r>
            <a:r>
              <a:rPr b="1" lang="en-US" sz="2500">
                <a:solidFill>
                  <a:schemeClr val="dk1"/>
                </a:solidFill>
                <a:latin typeface="Roboto"/>
                <a:ea typeface="Roboto"/>
                <a:cs typeface="Roboto"/>
                <a:sym typeface="Roboto"/>
              </a:rPr>
              <a:t>michael</a:t>
            </a:r>
            <a:r>
              <a:rPr lang="en-US" sz="2500">
                <a:solidFill>
                  <a:schemeClr val="dk1"/>
                </a:solidFill>
                <a:latin typeface="Roboto"/>
                <a:ea typeface="Roboto"/>
                <a:cs typeface="Roboto"/>
                <a:sym typeface="Roboto"/>
              </a:rPr>
              <a:t> and </a:t>
            </a:r>
            <a:r>
              <a:rPr b="1" lang="en-US" sz="2500">
                <a:solidFill>
                  <a:schemeClr val="dk1"/>
                </a:solidFill>
                <a:latin typeface="Roboto"/>
                <a:ea typeface="Roboto"/>
                <a:cs typeface="Roboto"/>
                <a:sym typeface="Roboto"/>
              </a:rPr>
              <a:t>steven</a:t>
            </a:r>
            <a:r>
              <a:rPr lang="en-US" sz="2500">
                <a:solidFill>
                  <a:schemeClr val="dk1"/>
                </a:solidFill>
                <a:latin typeface="Roboto"/>
                <a:ea typeface="Roboto"/>
                <a:cs typeface="Roboto"/>
                <a:sym typeface="Roboto"/>
              </a:rPr>
              <a:t>’s user accounts</a:t>
            </a:r>
            <a:endParaRPr>
              <a:latin typeface="Roboto"/>
              <a:ea typeface="Roboto"/>
              <a:cs typeface="Roboto"/>
              <a:sym typeface="Roboto"/>
            </a:endParaRPr>
          </a:p>
        </p:txBody>
      </p:sp>
      <p:sp>
        <p:nvSpPr>
          <p:cNvPr id="2434" name="Google Shape;2434;p146"/>
          <p:cNvSpPr/>
          <p:nvPr/>
        </p:nvSpPr>
        <p:spPr>
          <a:xfrm>
            <a:off x="716525" y="11649050"/>
            <a:ext cx="3664500" cy="1392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46"/>
          <p:cNvSpPr txBox="1"/>
          <p:nvPr/>
        </p:nvSpPr>
        <p:spPr>
          <a:xfrm>
            <a:off x="839350" y="11790950"/>
            <a:ext cx="3664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CWE-256</a:t>
            </a:r>
            <a:endParaRPr b="1" sz="6000"/>
          </a:p>
        </p:txBody>
      </p:sp>
      <p:sp>
        <p:nvSpPr>
          <p:cNvPr id="2436" name="Google Shape;2436;p146"/>
          <p:cNvSpPr txBox="1"/>
          <p:nvPr>
            <p:ph idx="3" type="body"/>
          </p:nvPr>
        </p:nvSpPr>
        <p:spPr>
          <a:xfrm>
            <a:off x="703375" y="2295400"/>
            <a:ext cx="22942800" cy="37848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mysqldump command used for exfiltration of database tables:</a:t>
            </a:r>
            <a:br>
              <a:rPr lang="en-US" sz="4400">
                <a:solidFill>
                  <a:schemeClr val="dk1"/>
                </a:solidFill>
              </a:rPr>
            </a:b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table named ‘</a:t>
            </a:r>
            <a:r>
              <a:rPr b="1" lang="en-US" sz="4400">
                <a:solidFill>
                  <a:schemeClr val="dk1"/>
                </a:solidFill>
              </a:rPr>
              <a:t>wp_users</a:t>
            </a:r>
            <a:r>
              <a:rPr lang="en-US" sz="4400">
                <a:solidFill>
                  <a:schemeClr val="dk1"/>
                </a:solidFill>
              </a:rPr>
              <a:t>’ was dumped, containing all of the username and password hash information for each user on the system (</a:t>
            </a:r>
            <a:r>
              <a:rPr b="1" lang="en-US" sz="4400">
                <a:solidFill>
                  <a:schemeClr val="dk1"/>
                </a:solidFill>
              </a:rPr>
              <a:t>fig.5</a:t>
            </a:r>
            <a:r>
              <a:rPr lang="en-US" sz="4400">
                <a:solidFill>
                  <a:schemeClr val="dk1"/>
                </a:solidFill>
              </a:rPr>
              <a:t>).</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1"/>
                                        </p:tgtEl>
                                        <p:attrNameLst>
                                          <p:attrName>style.visibility</p:attrName>
                                        </p:attrNameLst>
                                      </p:cBhvr>
                                      <p:to>
                                        <p:strVal val="visible"/>
                                      </p:to>
                                    </p:set>
                                    <p:animEffect filter="fade" transition="in">
                                      <p:cBhvr>
                                        <p:cTn dur="1000"/>
                                        <p:tgtEl>
                                          <p:spTgt spid="2431"/>
                                        </p:tgtEl>
                                      </p:cBhvr>
                                    </p:animEffect>
                                  </p:childTnLst>
                                </p:cTn>
                              </p:par>
                              <p:par>
                                <p:cTn fill="hold" nodeType="withEffect" presetClass="entr" presetID="10" presetSubtype="0">
                                  <p:stCondLst>
                                    <p:cond delay="0"/>
                                  </p:stCondLst>
                                  <p:childTnLst>
                                    <p:set>
                                      <p:cBhvr>
                                        <p:cTn dur="1" fill="hold">
                                          <p:stCondLst>
                                            <p:cond delay="0"/>
                                          </p:stCondLst>
                                        </p:cTn>
                                        <p:tgtEl>
                                          <p:spTgt spid="2433"/>
                                        </p:tgtEl>
                                        <p:attrNameLst>
                                          <p:attrName>style.visibility</p:attrName>
                                        </p:attrNameLst>
                                      </p:cBhvr>
                                      <p:to>
                                        <p:strVal val="visible"/>
                                      </p:to>
                                    </p:set>
                                    <p:animEffect filter="fade" transition="in">
                                      <p:cBhvr>
                                        <p:cTn dur="1000"/>
                                        <p:tgtEl>
                                          <p:spTgt spid="2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Weak Password Hashing</a:t>
            </a:r>
            <a:endParaRPr/>
          </a:p>
        </p:txBody>
      </p:sp>
      <p:sp>
        <p:nvSpPr>
          <p:cNvPr id="2443" name="Google Shape;2443;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4" name="Google Shape;2444;p14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45" name="Google Shape;2445;p147"/>
          <p:cNvSpPr txBox="1"/>
          <p:nvPr/>
        </p:nvSpPr>
        <p:spPr>
          <a:xfrm>
            <a:off x="1520825" y="2169638"/>
            <a:ext cx="21679500" cy="2216400"/>
          </a:xfrm>
          <a:prstGeom prst="rect">
            <a:avLst/>
          </a:prstGeom>
          <a:noFill/>
          <a:ln>
            <a:noFill/>
          </a:ln>
        </p:spPr>
        <p:txBody>
          <a:bodyPr anchorCtr="0" anchor="t" bIns="91425" lIns="91425" spcFirstLastPara="1" rIns="91425" wrap="square" tIns="91425">
            <a:spAutoFit/>
          </a:bodyPr>
          <a:lstStyle/>
          <a:p>
            <a:pPr indent="-508000" lvl="0" marL="457200" rtl="0" algn="l">
              <a:spcBef>
                <a:spcPts val="0"/>
              </a:spcBef>
              <a:spcAft>
                <a:spcPts val="0"/>
              </a:spcAft>
              <a:buSzPts val="4400"/>
              <a:buFont typeface="Roboto"/>
              <a:buChar char="●"/>
            </a:pPr>
            <a:r>
              <a:rPr lang="en-US" sz="4400">
                <a:latin typeface="Roboto"/>
                <a:ea typeface="Roboto"/>
                <a:cs typeface="Roboto"/>
                <a:sym typeface="Roboto"/>
              </a:rPr>
              <a:t>The hash was able to be cracked with a tool known as </a:t>
            </a:r>
            <a:r>
              <a:rPr b="1" lang="en-US" sz="4400">
                <a:latin typeface="Roboto"/>
                <a:ea typeface="Roboto"/>
                <a:cs typeface="Roboto"/>
                <a:sym typeface="Roboto"/>
              </a:rPr>
              <a:t>John the Ripper</a:t>
            </a:r>
            <a:r>
              <a:rPr lang="en-US" sz="4400">
                <a:latin typeface="Roboto"/>
                <a:ea typeface="Roboto"/>
                <a:cs typeface="Roboto"/>
                <a:sym typeface="Roboto"/>
              </a:rPr>
              <a:t> (see </a:t>
            </a:r>
            <a:r>
              <a:rPr b="1" lang="en-US" sz="4400">
                <a:latin typeface="Roboto"/>
                <a:ea typeface="Roboto"/>
                <a:cs typeface="Roboto"/>
                <a:sym typeface="Roboto"/>
              </a:rPr>
              <a:t>fig.6</a:t>
            </a:r>
            <a:r>
              <a:rPr lang="en-US" sz="4400">
                <a:latin typeface="Roboto"/>
                <a:ea typeface="Roboto"/>
                <a:cs typeface="Roboto"/>
                <a:sym typeface="Roboto"/>
              </a:rPr>
              <a:t>) after the values were copied over to a file called </a:t>
            </a:r>
            <a:r>
              <a:rPr b="1" lang="en-US" sz="4400">
                <a:latin typeface="Roboto"/>
                <a:ea typeface="Roboto"/>
                <a:cs typeface="Roboto"/>
                <a:sym typeface="Roboto"/>
              </a:rPr>
              <a:t>hashes.txt</a:t>
            </a:r>
            <a:r>
              <a:rPr lang="en-US" sz="4400">
                <a:latin typeface="Roboto"/>
                <a:ea typeface="Roboto"/>
                <a:cs typeface="Roboto"/>
                <a:sym typeface="Roboto"/>
              </a:rPr>
              <a:t>.</a:t>
            </a:r>
            <a:endParaRPr sz="4400">
              <a:latin typeface="Roboto"/>
              <a:ea typeface="Roboto"/>
              <a:cs typeface="Roboto"/>
              <a:sym typeface="Roboto"/>
            </a:endParaRPr>
          </a:p>
          <a:p>
            <a:pPr indent="0" lvl="0" marL="457200" rtl="0" algn="l">
              <a:spcBef>
                <a:spcPts val="0"/>
              </a:spcBef>
              <a:spcAft>
                <a:spcPts val="0"/>
              </a:spcAft>
              <a:buNone/>
            </a:pPr>
            <a:r>
              <a:t/>
            </a:r>
            <a:endParaRPr sz="4400">
              <a:latin typeface="Roboto"/>
              <a:ea typeface="Roboto"/>
              <a:cs typeface="Roboto"/>
              <a:sym typeface="Roboto"/>
            </a:endParaRPr>
          </a:p>
        </p:txBody>
      </p:sp>
      <p:pic>
        <p:nvPicPr>
          <p:cNvPr id="2446" name="Google Shape;2446;p147"/>
          <p:cNvPicPr preferRelativeResize="0"/>
          <p:nvPr/>
        </p:nvPicPr>
        <p:blipFill>
          <a:blip r:embed="rId3">
            <a:alphaModFix/>
          </a:blip>
          <a:stretch>
            <a:fillRect/>
          </a:stretch>
        </p:blipFill>
        <p:spPr>
          <a:xfrm>
            <a:off x="5096650" y="4103388"/>
            <a:ext cx="14184348" cy="6327500"/>
          </a:xfrm>
          <a:prstGeom prst="rect">
            <a:avLst/>
          </a:prstGeom>
          <a:noFill/>
          <a:ln>
            <a:noFill/>
          </a:ln>
        </p:spPr>
      </p:pic>
      <p:sp>
        <p:nvSpPr>
          <p:cNvPr id="2447" name="Google Shape;2447;p147"/>
          <p:cNvSpPr txBox="1"/>
          <p:nvPr/>
        </p:nvSpPr>
        <p:spPr>
          <a:xfrm>
            <a:off x="7689875" y="10430875"/>
            <a:ext cx="934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fig.6 - </a:t>
            </a:r>
            <a:r>
              <a:rPr lang="en-US" sz="2500">
                <a:latin typeface="Roboto"/>
                <a:ea typeface="Roboto"/>
                <a:cs typeface="Roboto"/>
                <a:sym typeface="Roboto"/>
              </a:rPr>
              <a:t>The </a:t>
            </a:r>
            <a:r>
              <a:rPr b="1" lang="en-US" sz="2500">
                <a:latin typeface="Roboto"/>
                <a:ea typeface="Roboto"/>
                <a:cs typeface="Roboto"/>
                <a:sym typeface="Roboto"/>
              </a:rPr>
              <a:t>John</a:t>
            </a:r>
            <a:r>
              <a:rPr lang="en-US" sz="2500">
                <a:latin typeface="Roboto"/>
                <a:ea typeface="Roboto"/>
                <a:cs typeface="Roboto"/>
                <a:sym typeface="Roboto"/>
              </a:rPr>
              <a:t> tool cracking the password hash file, resulting in the password for stevens account: </a:t>
            </a:r>
            <a:r>
              <a:rPr b="1" lang="en-US" sz="2500">
                <a:latin typeface="Roboto"/>
                <a:ea typeface="Roboto"/>
                <a:cs typeface="Roboto"/>
                <a:sym typeface="Roboto"/>
              </a:rPr>
              <a:t>pink84</a:t>
            </a:r>
            <a:endParaRPr sz="2500">
              <a:latin typeface="Roboto"/>
              <a:ea typeface="Roboto"/>
              <a:cs typeface="Roboto"/>
              <a:sym typeface="Roboto"/>
            </a:endParaRPr>
          </a:p>
        </p:txBody>
      </p:sp>
      <p:sp>
        <p:nvSpPr>
          <p:cNvPr id="2448" name="Google Shape;2448;p147"/>
          <p:cNvSpPr/>
          <p:nvPr/>
        </p:nvSpPr>
        <p:spPr>
          <a:xfrm>
            <a:off x="716525" y="11649050"/>
            <a:ext cx="3664500" cy="1392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47"/>
          <p:cNvSpPr txBox="1"/>
          <p:nvPr/>
        </p:nvSpPr>
        <p:spPr>
          <a:xfrm>
            <a:off x="839350" y="11790950"/>
            <a:ext cx="3664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CWE-916</a:t>
            </a:r>
            <a:endParaRPr b="1"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gtEl>
                                        <p:attrNameLst>
                                          <p:attrName>style.visibility</p:attrName>
                                        </p:attrNameLst>
                                      </p:cBhvr>
                                      <p:to>
                                        <p:strVal val="visible"/>
                                      </p:to>
                                    </p:set>
                                    <p:animEffect filter="fade" transition="in">
                                      <p:cBhvr>
                                        <p:cTn dur="1000"/>
                                        <p:tgtEl>
                                          <p:spTgt spid="2446"/>
                                        </p:tgtEl>
                                      </p:cBhvr>
                                    </p:animEffect>
                                  </p:childTnLst>
                                </p:cTn>
                              </p:par>
                              <p:par>
                                <p:cTn fill="hold" nodeType="withEffect" presetClass="entr" presetID="10" presetSubtype="0">
                                  <p:stCondLst>
                                    <p:cond delay="0"/>
                                  </p:stCondLst>
                                  <p:childTnLst>
                                    <p:set>
                                      <p:cBhvr>
                                        <p:cTn dur="1" fill="hold">
                                          <p:stCondLst>
                                            <p:cond delay="0"/>
                                          </p:stCondLst>
                                        </p:cTn>
                                        <p:tgtEl>
                                          <p:spTgt spid="2447"/>
                                        </p:tgtEl>
                                        <p:attrNameLst>
                                          <p:attrName>style.visibility</p:attrName>
                                        </p:attrNameLst>
                                      </p:cBhvr>
                                      <p:to>
                                        <p:strVal val="visible"/>
                                      </p:to>
                                    </p:set>
                                    <p:animEffect filter="fade" transition="in">
                                      <p:cBhvr>
                                        <p:cTn dur="1000"/>
                                        <p:tgtEl>
                                          <p:spTgt spid="2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sp>
        <p:nvSpPr>
          <p:cNvPr id="2455" name="Google Shape;2455;p14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Weak Password Hashing</a:t>
            </a:r>
            <a:endParaRPr/>
          </a:p>
        </p:txBody>
      </p:sp>
      <p:sp>
        <p:nvSpPr>
          <p:cNvPr id="2456" name="Google Shape;2456;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7" name="Google Shape;2457;p14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458" name="Google Shape;2458;p148"/>
          <p:cNvPicPr preferRelativeResize="0"/>
          <p:nvPr/>
        </p:nvPicPr>
        <p:blipFill>
          <a:blip r:embed="rId3">
            <a:alphaModFix/>
          </a:blip>
          <a:stretch>
            <a:fillRect/>
          </a:stretch>
        </p:blipFill>
        <p:spPr>
          <a:xfrm>
            <a:off x="787025" y="2210200"/>
            <a:ext cx="10677100" cy="2529275"/>
          </a:xfrm>
          <a:prstGeom prst="rect">
            <a:avLst/>
          </a:prstGeom>
          <a:noFill/>
          <a:ln>
            <a:noFill/>
          </a:ln>
        </p:spPr>
      </p:pic>
      <p:sp>
        <p:nvSpPr>
          <p:cNvPr id="2459" name="Google Shape;2459;p148"/>
          <p:cNvSpPr txBox="1"/>
          <p:nvPr/>
        </p:nvSpPr>
        <p:spPr>
          <a:xfrm>
            <a:off x="787025" y="4739475"/>
            <a:ext cx="10419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fig.7 - </a:t>
            </a:r>
            <a:r>
              <a:rPr lang="en-US" sz="2500">
                <a:latin typeface="Roboto"/>
                <a:ea typeface="Roboto"/>
                <a:cs typeface="Roboto"/>
                <a:sym typeface="Roboto"/>
              </a:rPr>
              <a:t> Once logged in as </a:t>
            </a:r>
            <a:r>
              <a:rPr b="1" lang="en-US" sz="2500">
                <a:latin typeface="Roboto"/>
                <a:ea typeface="Roboto"/>
                <a:cs typeface="Roboto"/>
                <a:sym typeface="Roboto"/>
              </a:rPr>
              <a:t>steven</a:t>
            </a:r>
            <a:r>
              <a:rPr lang="en-US" sz="2500">
                <a:latin typeface="Roboto"/>
                <a:ea typeface="Roboto"/>
                <a:cs typeface="Roboto"/>
                <a:sym typeface="Roboto"/>
              </a:rPr>
              <a:t>, the command </a:t>
            </a:r>
            <a:r>
              <a:rPr b="1" lang="en-US" sz="2500">
                <a:latin typeface="Roboto"/>
                <a:ea typeface="Roboto"/>
                <a:cs typeface="Roboto"/>
                <a:sym typeface="Roboto"/>
              </a:rPr>
              <a:t>sudo -l</a:t>
            </a:r>
            <a:r>
              <a:rPr lang="en-US" sz="2500">
                <a:latin typeface="Roboto"/>
                <a:ea typeface="Roboto"/>
                <a:cs typeface="Roboto"/>
                <a:sym typeface="Roboto"/>
              </a:rPr>
              <a:t> revealed his permission to use the Python library (highlighted).</a:t>
            </a:r>
            <a:endParaRPr sz="2500">
              <a:latin typeface="Roboto"/>
              <a:ea typeface="Roboto"/>
              <a:cs typeface="Roboto"/>
              <a:sym typeface="Roboto"/>
            </a:endParaRPr>
          </a:p>
        </p:txBody>
      </p:sp>
      <p:pic>
        <p:nvPicPr>
          <p:cNvPr id="2460" name="Google Shape;2460;p148"/>
          <p:cNvPicPr preferRelativeResize="0"/>
          <p:nvPr/>
        </p:nvPicPr>
        <p:blipFill>
          <a:blip r:embed="rId4">
            <a:alphaModFix/>
          </a:blip>
          <a:stretch>
            <a:fillRect/>
          </a:stretch>
        </p:blipFill>
        <p:spPr>
          <a:xfrm>
            <a:off x="12353500" y="2369000"/>
            <a:ext cx="10862775" cy="2211675"/>
          </a:xfrm>
          <a:prstGeom prst="rect">
            <a:avLst/>
          </a:prstGeom>
          <a:noFill/>
          <a:ln>
            <a:noFill/>
          </a:ln>
        </p:spPr>
      </p:pic>
      <p:pic>
        <p:nvPicPr>
          <p:cNvPr id="2461" name="Google Shape;2461;p148"/>
          <p:cNvPicPr preferRelativeResize="0"/>
          <p:nvPr/>
        </p:nvPicPr>
        <p:blipFill>
          <a:blip r:embed="rId5">
            <a:alphaModFix/>
          </a:blip>
          <a:stretch>
            <a:fillRect/>
          </a:stretch>
        </p:blipFill>
        <p:spPr>
          <a:xfrm>
            <a:off x="4739000" y="5913925"/>
            <a:ext cx="7482580" cy="6977000"/>
          </a:xfrm>
          <a:prstGeom prst="rect">
            <a:avLst/>
          </a:prstGeom>
          <a:noFill/>
          <a:ln>
            <a:noFill/>
          </a:ln>
        </p:spPr>
      </p:pic>
      <p:sp>
        <p:nvSpPr>
          <p:cNvPr id="2462" name="Google Shape;2462;p148"/>
          <p:cNvSpPr txBox="1"/>
          <p:nvPr/>
        </p:nvSpPr>
        <p:spPr>
          <a:xfrm>
            <a:off x="12353500" y="4580675"/>
            <a:ext cx="11566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fig.8 -</a:t>
            </a:r>
            <a:r>
              <a:rPr lang="en-US" sz="2500">
                <a:latin typeface="Roboto"/>
                <a:ea typeface="Roboto"/>
                <a:cs typeface="Roboto"/>
                <a:sym typeface="Roboto"/>
              </a:rPr>
              <a:t> Python exploit to gain a root shell. Attacker was located in the </a:t>
            </a:r>
            <a:r>
              <a:rPr b="1" lang="en-US" sz="2500">
                <a:latin typeface="Roboto"/>
                <a:ea typeface="Roboto"/>
                <a:cs typeface="Roboto"/>
                <a:sym typeface="Roboto"/>
              </a:rPr>
              <a:t>/tmp</a:t>
            </a:r>
            <a:r>
              <a:rPr lang="en-US" sz="2500">
                <a:latin typeface="Roboto"/>
                <a:ea typeface="Roboto"/>
                <a:cs typeface="Roboto"/>
                <a:sym typeface="Roboto"/>
              </a:rPr>
              <a:t> folder. From here, </a:t>
            </a:r>
            <a:r>
              <a:rPr lang="en-US" sz="2500">
                <a:latin typeface="Roboto"/>
                <a:ea typeface="Roboto"/>
                <a:cs typeface="Roboto"/>
                <a:sym typeface="Roboto"/>
              </a:rPr>
              <a:t>sensitive</a:t>
            </a:r>
            <a:r>
              <a:rPr lang="en-US" sz="2500">
                <a:latin typeface="Roboto"/>
                <a:ea typeface="Roboto"/>
                <a:cs typeface="Roboto"/>
                <a:sym typeface="Roboto"/>
              </a:rPr>
              <a:t> data in the root directory above could be accessed.</a:t>
            </a:r>
            <a:endParaRPr sz="2500">
              <a:latin typeface="Roboto"/>
              <a:ea typeface="Roboto"/>
              <a:cs typeface="Roboto"/>
              <a:sym typeface="Roboto"/>
            </a:endParaRPr>
          </a:p>
        </p:txBody>
      </p:sp>
      <p:sp>
        <p:nvSpPr>
          <p:cNvPr id="2463" name="Google Shape;2463;p148"/>
          <p:cNvSpPr txBox="1"/>
          <p:nvPr/>
        </p:nvSpPr>
        <p:spPr>
          <a:xfrm>
            <a:off x="12240850" y="8899938"/>
            <a:ext cx="11791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fig.9 -</a:t>
            </a:r>
            <a:r>
              <a:rPr lang="en-US" sz="2500">
                <a:latin typeface="Roboto"/>
                <a:ea typeface="Roboto"/>
                <a:cs typeface="Roboto"/>
                <a:sym typeface="Roboto"/>
              </a:rPr>
              <a:t> Sensitive data discovered - </a:t>
            </a:r>
            <a:r>
              <a:rPr b="1" lang="en-US" sz="2500">
                <a:latin typeface="Roboto"/>
                <a:ea typeface="Roboto"/>
                <a:cs typeface="Roboto"/>
                <a:sym typeface="Roboto"/>
              </a:rPr>
              <a:t>flag4.txt</a:t>
            </a:r>
            <a:r>
              <a:rPr lang="en-US" sz="2500">
                <a:latin typeface="Roboto"/>
                <a:ea typeface="Roboto"/>
                <a:cs typeface="Roboto"/>
                <a:sym typeface="Roboto"/>
              </a:rPr>
              <a:t> containing the following flag:</a:t>
            </a:r>
            <a:br>
              <a:rPr lang="en-US" sz="2500">
                <a:latin typeface="Roboto"/>
                <a:ea typeface="Roboto"/>
                <a:cs typeface="Roboto"/>
                <a:sym typeface="Roboto"/>
              </a:rPr>
            </a:br>
            <a:r>
              <a:rPr lang="en-US" sz="2500">
                <a:latin typeface="Roboto"/>
                <a:ea typeface="Roboto"/>
                <a:cs typeface="Roboto"/>
                <a:sym typeface="Roboto"/>
              </a:rPr>
              <a:t>               </a:t>
            </a:r>
            <a:r>
              <a:rPr b="1" lang="en-US" sz="2500">
                <a:latin typeface="Roboto"/>
                <a:ea typeface="Roboto"/>
                <a:cs typeface="Roboto"/>
                <a:sym typeface="Roboto"/>
              </a:rPr>
              <a:t>{715dea6c055b9fe3337544932f2941ce}</a:t>
            </a:r>
            <a:endParaRPr b="1" sz="2500">
              <a:latin typeface="Roboto"/>
              <a:ea typeface="Roboto"/>
              <a:cs typeface="Roboto"/>
              <a:sym typeface="Roboto"/>
            </a:endParaRPr>
          </a:p>
        </p:txBody>
      </p:sp>
      <p:sp>
        <p:nvSpPr>
          <p:cNvPr id="2464" name="Google Shape;2464;p148"/>
          <p:cNvSpPr/>
          <p:nvPr/>
        </p:nvSpPr>
        <p:spPr>
          <a:xfrm>
            <a:off x="716525" y="11649050"/>
            <a:ext cx="3664500" cy="1392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48"/>
          <p:cNvSpPr txBox="1"/>
          <p:nvPr/>
        </p:nvSpPr>
        <p:spPr>
          <a:xfrm>
            <a:off x="839350" y="11790950"/>
            <a:ext cx="3664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CWE-916</a:t>
            </a:r>
            <a:endParaRPr b="1"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8"/>
                                        </p:tgtEl>
                                        <p:attrNameLst>
                                          <p:attrName>style.visibility</p:attrName>
                                        </p:attrNameLst>
                                      </p:cBhvr>
                                      <p:to>
                                        <p:strVal val="visible"/>
                                      </p:to>
                                    </p:set>
                                    <p:animEffect filter="fade" transition="in">
                                      <p:cBhvr>
                                        <p:cTn dur="1000"/>
                                        <p:tgtEl>
                                          <p:spTgt spid="2458"/>
                                        </p:tgtEl>
                                      </p:cBhvr>
                                    </p:animEffect>
                                  </p:childTnLst>
                                </p:cTn>
                              </p:par>
                              <p:par>
                                <p:cTn fill="hold" nodeType="withEffect" presetClass="entr" presetID="10" presetSubtype="0">
                                  <p:stCondLst>
                                    <p:cond delay="0"/>
                                  </p:stCondLst>
                                  <p:childTnLst>
                                    <p:set>
                                      <p:cBhvr>
                                        <p:cTn dur="1" fill="hold">
                                          <p:stCondLst>
                                            <p:cond delay="0"/>
                                          </p:stCondLst>
                                        </p:cTn>
                                        <p:tgtEl>
                                          <p:spTgt spid="2459"/>
                                        </p:tgtEl>
                                        <p:attrNameLst>
                                          <p:attrName>style.visibility</p:attrName>
                                        </p:attrNameLst>
                                      </p:cBhvr>
                                      <p:to>
                                        <p:strVal val="visible"/>
                                      </p:to>
                                    </p:set>
                                    <p:animEffect filter="fade" transition="in">
                                      <p:cBhvr>
                                        <p:cTn dur="1000"/>
                                        <p:tgtEl>
                                          <p:spTgt spid="2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0"/>
                                        </p:tgtEl>
                                        <p:attrNameLst>
                                          <p:attrName>style.visibility</p:attrName>
                                        </p:attrNameLst>
                                      </p:cBhvr>
                                      <p:to>
                                        <p:strVal val="visible"/>
                                      </p:to>
                                    </p:set>
                                    <p:animEffect filter="fade" transition="in">
                                      <p:cBhvr>
                                        <p:cTn dur="1000"/>
                                        <p:tgtEl>
                                          <p:spTgt spid="2460"/>
                                        </p:tgtEl>
                                      </p:cBhvr>
                                    </p:animEffect>
                                  </p:childTnLst>
                                </p:cTn>
                              </p:par>
                              <p:par>
                                <p:cTn fill="hold" nodeType="withEffect" presetClass="entr" presetID="10" presetSubtype="0">
                                  <p:stCondLst>
                                    <p:cond delay="0"/>
                                  </p:stCondLst>
                                  <p:childTnLst>
                                    <p:set>
                                      <p:cBhvr>
                                        <p:cTn dur="1" fill="hold">
                                          <p:stCondLst>
                                            <p:cond delay="0"/>
                                          </p:stCondLst>
                                        </p:cTn>
                                        <p:tgtEl>
                                          <p:spTgt spid="2462"/>
                                        </p:tgtEl>
                                        <p:attrNameLst>
                                          <p:attrName>style.visibility</p:attrName>
                                        </p:attrNameLst>
                                      </p:cBhvr>
                                      <p:to>
                                        <p:strVal val="visible"/>
                                      </p:to>
                                    </p:set>
                                    <p:animEffect filter="fade" transition="in">
                                      <p:cBhvr>
                                        <p:cTn dur="1000"/>
                                        <p:tgtEl>
                                          <p:spTgt spid="2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1"/>
                                        </p:tgtEl>
                                        <p:attrNameLst>
                                          <p:attrName>style.visibility</p:attrName>
                                        </p:attrNameLst>
                                      </p:cBhvr>
                                      <p:to>
                                        <p:strVal val="visible"/>
                                      </p:to>
                                    </p:set>
                                    <p:animEffect filter="fade" transition="in">
                                      <p:cBhvr>
                                        <p:cTn dur="1000"/>
                                        <p:tgtEl>
                                          <p:spTgt spid="2461"/>
                                        </p:tgtEl>
                                      </p:cBhvr>
                                    </p:animEffect>
                                  </p:childTnLst>
                                </p:cTn>
                              </p:par>
                              <p:par>
                                <p:cTn fill="hold" nodeType="withEffect" presetClass="entr" presetID="10" presetSubtype="0">
                                  <p:stCondLst>
                                    <p:cond delay="0"/>
                                  </p:stCondLst>
                                  <p:childTnLst>
                                    <p:set>
                                      <p:cBhvr>
                                        <p:cTn dur="1" fill="hold">
                                          <p:stCondLst>
                                            <p:cond delay="0"/>
                                          </p:stCondLst>
                                        </p:cTn>
                                        <p:tgtEl>
                                          <p:spTgt spid="2463"/>
                                        </p:tgtEl>
                                        <p:attrNameLst>
                                          <p:attrName>style.visibility</p:attrName>
                                        </p:attrNameLst>
                                      </p:cBhvr>
                                      <p:to>
                                        <p:strVal val="visible"/>
                                      </p:to>
                                    </p:set>
                                    <p:animEffect filter="fade" transition="in">
                                      <p:cBhvr>
                                        <p:cTn dur="1000"/>
                                        <p:tgtEl>
                                          <p:spTgt spid="2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pic>
        <p:nvPicPr>
          <p:cNvPr id="2470" name="Google Shape;2470;p14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71" name="Google Shape;2471;p14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72" name="Google Shape;2472;p14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73" name="Google Shape;2473;p14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p15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a:t>
            </a:r>
            <a:r>
              <a:rPr lang="en-US">
                <a:solidFill>
                  <a:schemeClr val="dk1"/>
                </a:solidFill>
              </a:rPr>
              <a:t>WPscan Enumeration</a:t>
            </a:r>
            <a:endParaRPr/>
          </a:p>
        </p:txBody>
      </p:sp>
      <p:sp>
        <p:nvSpPr>
          <p:cNvPr id="2479" name="Google Shape;2479;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80" name="Google Shape;2480;p15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3300">
                <a:solidFill>
                  <a:schemeClr val="dk1"/>
                </a:solidFill>
              </a:rPr>
              <a:t>Monitoring Overview</a:t>
            </a:r>
            <a:endParaRPr sz="3300">
              <a:solidFill>
                <a:schemeClr val="dk1"/>
              </a:solidFill>
            </a:endParaRPr>
          </a:p>
          <a:p>
            <a:pPr indent="-438150" lvl="0" marL="457200" rtl="0" algn="l">
              <a:lnSpc>
                <a:spcPct val="115000"/>
              </a:lnSpc>
              <a:spcBef>
                <a:spcPts val="1200"/>
              </a:spcBef>
              <a:spcAft>
                <a:spcPts val="0"/>
              </a:spcAft>
              <a:buClr>
                <a:schemeClr val="dk1"/>
              </a:buClr>
              <a:buSzPts val="3300"/>
              <a:buChar char="●"/>
            </a:pPr>
            <a:r>
              <a:rPr lang="en-US" sz="3300">
                <a:solidFill>
                  <a:schemeClr val="dk1"/>
                </a:solidFill>
              </a:rPr>
              <a:t>Kibana query/alert for detection:</a:t>
            </a:r>
            <a:endParaRPr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query: </a:t>
            </a:r>
            <a:r>
              <a:rPr lang="en-US" sz="3300">
                <a:solidFill>
                  <a:schemeClr val="dk1"/>
                </a:solidFill>
              </a:rPr>
              <a:t>user_agent.original : *WPscan* AND destination.ip:  192.168.1.110</a:t>
            </a:r>
            <a:endParaRPr sz="3300">
              <a:solidFill>
                <a:schemeClr val="dk1"/>
              </a:solidFill>
            </a:endParaRPr>
          </a:p>
          <a:p>
            <a:pPr indent="-438150" lvl="0" marL="457200" rtl="0" algn="l">
              <a:lnSpc>
                <a:spcPct val="115000"/>
              </a:lnSpc>
              <a:spcBef>
                <a:spcPts val="1000"/>
              </a:spcBef>
              <a:spcAft>
                <a:spcPts val="0"/>
              </a:spcAft>
              <a:buClr>
                <a:schemeClr val="dk1"/>
              </a:buClr>
              <a:buSzPts val="3300"/>
              <a:buChar char="●"/>
            </a:pPr>
            <a:r>
              <a:rPr lang="en-US" sz="3300">
                <a:solidFill>
                  <a:schemeClr val="dk1"/>
                </a:solidFill>
              </a:rPr>
              <a:t>Metrics measured:</a:t>
            </a:r>
            <a:endParaRPr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user_agent.original </a:t>
            </a:r>
            <a:r>
              <a:rPr lang="en-US" sz="3300">
                <a:solidFill>
                  <a:schemeClr val="dk1"/>
                </a:solidFill>
              </a:rPr>
              <a:t>and </a:t>
            </a:r>
            <a:r>
              <a:rPr b="1" lang="en-US" sz="3300">
                <a:solidFill>
                  <a:schemeClr val="dk1"/>
                </a:solidFill>
              </a:rPr>
              <a:t>destination.ip</a:t>
            </a:r>
            <a:endParaRPr b="1" sz="3300">
              <a:solidFill>
                <a:schemeClr val="dk1"/>
              </a:solidFill>
            </a:endParaRPr>
          </a:p>
          <a:p>
            <a:pPr indent="-438150" lvl="0" marL="457200" rtl="0" algn="l">
              <a:lnSpc>
                <a:spcPct val="115000"/>
              </a:lnSpc>
              <a:spcBef>
                <a:spcPts val="1000"/>
              </a:spcBef>
              <a:spcAft>
                <a:spcPts val="0"/>
              </a:spcAft>
              <a:buClr>
                <a:schemeClr val="dk1"/>
              </a:buClr>
              <a:buSzPts val="3300"/>
              <a:buChar char="●"/>
            </a:pPr>
            <a:r>
              <a:rPr lang="en-US" sz="3300">
                <a:solidFill>
                  <a:schemeClr val="dk1"/>
                </a:solidFill>
              </a:rPr>
              <a:t>A threshold of </a:t>
            </a:r>
            <a:r>
              <a:rPr b="1" lang="en-US" sz="3300">
                <a:solidFill>
                  <a:schemeClr val="dk1"/>
                </a:solidFill>
              </a:rPr>
              <a:t>one</a:t>
            </a:r>
            <a:r>
              <a:rPr lang="en-US" sz="3300">
                <a:solidFill>
                  <a:schemeClr val="dk1"/>
                </a:solidFill>
              </a:rPr>
              <a:t> is acceptable as any traffic detected from this user agent should be blocked straight away and trigger the alarm. The trigger should enable an email and onscreen alert, along with logging of the incident.</a:t>
            </a:r>
            <a:endParaRPr sz="3300">
              <a:solidFill>
                <a:schemeClr val="dk1"/>
              </a:solidFill>
            </a:endParaRPr>
          </a:p>
          <a:p>
            <a:pPr indent="0" lvl="0" marL="0" rtl="0" algn="l">
              <a:spcBef>
                <a:spcPts val="1000"/>
              </a:spcBef>
              <a:spcAft>
                <a:spcPts val="0"/>
              </a:spcAft>
              <a:buNone/>
            </a:pPr>
            <a:r>
              <a:t/>
            </a:r>
            <a:endParaRPr b="1" sz="3300">
              <a:solidFill>
                <a:schemeClr val="dk1"/>
              </a:solidFill>
            </a:endParaRPr>
          </a:p>
          <a:p>
            <a:pPr indent="0" lvl="0" marL="0" rtl="0" algn="l">
              <a:spcBef>
                <a:spcPts val="1200"/>
              </a:spcBef>
              <a:spcAft>
                <a:spcPts val="0"/>
              </a:spcAft>
              <a:buNone/>
            </a:pPr>
            <a:r>
              <a:rPr b="1" lang="en-US" sz="3300">
                <a:solidFill>
                  <a:schemeClr val="dk1"/>
                </a:solidFill>
              </a:rPr>
              <a:t>Mitigating Detection</a:t>
            </a:r>
            <a:endParaRPr b="1" sz="3300">
              <a:solidFill>
                <a:schemeClr val="dk1"/>
              </a:solidFill>
            </a:endParaRPr>
          </a:p>
          <a:p>
            <a:pPr indent="-438150" lvl="0" marL="457200" marR="0" rtl="0" algn="l">
              <a:lnSpc>
                <a:spcPct val="115000"/>
              </a:lnSpc>
              <a:spcBef>
                <a:spcPts val="1200"/>
              </a:spcBef>
              <a:spcAft>
                <a:spcPts val="0"/>
              </a:spcAft>
              <a:buClr>
                <a:schemeClr val="dk1"/>
              </a:buClr>
              <a:buSzPts val="3300"/>
              <a:buChar char="●"/>
            </a:pPr>
            <a:r>
              <a:rPr lang="en-US" sz="3300">
                <a:solidFill>
                  <a:schemeClr val="dk1"/>
                </a:solidFill>
              </a:rPr>
              <a:t>The WPscan options </a:t>
            </a:r>
            <a:r>
              <a:rPr b="1" lang="en-US" sz="3300">
                <a:solidFill>
                  <a:schemeClr val="dk1"/>
                </a:solidFill>
              </a:rPr>
              <a:t>--random-user-agent </a:t>
            </a:r>
            <a:r>
              <a:rPr lang="en-US" sz="3300">
                <a:solidFill>
                  <a:schemeClr val="dk1"/>
                </a:solidFill>
              </a:rPr>
              <a:t>or </a:t>
            </a:r>
            <a:r>
              <a:rPr b="1" lang="en-US" sz="3300">
                <a:solidFill>
                  <a:schemeClr val="dk1"/>
                </a:solidFill>
              </a:rPr>
              <a:t>--stealthy </a:t>
            </a:r>
            <a:r>
              <a:rPr lang="en-US" sz="3300">
                <a:solidFill>
                  <a:schemeClr val="dk1"/>
                </a:solidFill>
              </a:rPr>
              <a:t>can be used </a:t>
            </a:r>
            <a:endParaRPr sz="3300">
              <a:solidFill>
                <a:schemeClr val="dk1"/>
              </a:solidFill>
            </a:endParaRPr>
          </a:p>
          <a:p>
            <a:pPr indent="-438150" lvl="0" marL="457200" marR="0" rtl="0" algn="l">
              <a:lnSpc>
                <a:spcPct val="115000"/>
              </a:lnSpc>
              <a:spcBef>
                <a:spcPts val="0"/>
              </a:spcBef>
              <a:spcAft>
                <a:spcPts val="0"/>
              </a:spcAft>
              <a:buClr>
                <a:schemeClr val="dk1"/>
              </a:buClr>
              <a:buSzPts val="3300"/>
              <a:buChar char="●"/>
            </a:pPr>
            <a:r>
              <a:rPr lang="en-US" sz="3300">
                <a:solidFill>
                  <a:schemeClr val="dk1"/>
                </a:solidFill>
              </a:rPr>
              <a:t>WPscan example command:</a:t>
            </a:r>
            <a:endParaRPr sz="3300">
              <a:solidFill>
                <a:schemeClr val="dk1"/>
              </a:solidFill>
            </a:endParaRPr>
          </a:p>
          <a:p>
            <a:pPr indent="0" lvl="0" marL="457200" marR="0" rtl="0" algn="l">
              <a:lnSpc>
                <a:spcPct val="115000"/>
              </a:lnSpc>
              <a:spcBef>
                <a:spcPts val="1000"/>
              </a:spcBef>
              <a:spcAft>
                <a:spcPts val="1000"/>
              </a:spcAft>
              <a:buNone/>
            </a:pPr>
            <a:br>
              <a:rPr b="1" lang="en-US" sz="3300">
                <a:solidFill>
                  <a:schemeClr val="dk1"/>
                </a:solidFill>
              </a:rPr>
            </a:br>
            <a:r>
              <a:rPr b="1" lang="en-US" sz="3300">
                <a:solidFill>
                  <a:schemeClr val="dk1"/>
                </a:solidFill>
              </a:rPr>
              <a:t>wpscan --url 192.168.1.110 --random-user-agent --enumerate u</a:t>
            </a:r>
            <a:endParaRPr b="1" sz="33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a:t>
            </a:r>
            <a:r>
              <a:rPr lang="en-US">
                <a:solidFill>
                  <a:schemeClr val="dk1"/>
                </a:solidFill>
              </a:rPr>
              <a:t>SSH Login using weak passwords</a:t>
            </a:r>
            <a:endParaRPr/>
          </a:p>
        </p:txBody>
      </p:sp>
      <p:sp>
        <p:nvSpPr>
          <p:cNvPr id="2486" name="Google Shape;2486;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87" name="Google Shape;2487;p151"/>
          <p:cNvSpPr txBox="1"/>
          <p:nvPr>
            <p:ph idx="3" type="body"/>
          </p:nvPr>
        </p:nvSpPr>
        <p:spPr>
          <a:xfrm>
            <a:off x="703375" y="2295400"/>
            <a:ext cx="23431500" cy="109239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3300">
                <a:solidFill>
                  <a:schemeClr val="dk1"/>
                </a:solidFill>
              </a:rPr>
              <a:t>Monitoring Overview</a:t>
            </a:r>
            <a:endParaRPr sz="3300">
              <a:solidFill>
                <a:schemeClr val="dk1"/>
              </a:solidFill>
            </a:endParaRPr>
          </a:p>
          <a:p>
            <a:pPr indent="-438150" lvl="0" marL="457200" rtl="0" algn="l">
              <a:lnSpc>
                <a:spcPct val="115000"/>
              </a:lnSpc>
              <a:spcBef>
                <a:spcPts val="1200"/>
              </a:spcBef>
              <a:spcAft>
                <a:spcPts val="0"/>
              </a:spcAft>
              <a:buClr>
                <a:schemeClr val="dk1"/>
              </a:buClr>
              <a:buSzPts val="3300"/>
              <a:buChar char="●"/>
            </a:pPr>
            <a:r>
              <a:rPr lang="en-US" sz="3300">
                <a:solidFill>
                  <a:schemeClr val="dk1"/>
                </a:solidFill>
              </a:rPr>
              <a:t>Kibana query/alert for detection:</a:t>
            </a:r>
            <a:endParaRPr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query: </a:t>
            </a:r>
            <a:r>
              <a:rPr lang="en-US" sz="3300">
                <a:solidFill>
                  <a:schemeClr val="dk1"/>
                </a:solidFill>
              </a:rPr>
              <a:t>destination.ip : 192.168.1.110 AND destination.port : 22 AND source.ip : *</a:t>
            </a:r>
            <a:endParaRPr sz="3300">
              <a:solidFill>
                <a:schemeClr val="dk1"/>
              </a:solidFill>
            </a:endParaRPr>
          </a:p>
          <a:p>
            <a:pPr indent="-438150" lvl="0" marL="457200" rtl="0" algn="l">
              <a:lnSpc>
                <a:spcPct val="115000"/>
              </a:lnSpc>
              <a:spcBef>
                <a:spcPts val="1000"/>
              </a:spcBef>
              <a:spcAft>
                <a:spcPts val="0"/>
              </a:spcAft>
              <a:buClr>
                <a:schemeClr val="dk1"/>
              </a:buClr>
              <a:buSzPts val="3300"/>
              <a:buChar char="●"/>
            </a:pPr>
            <a:r>
              <a:rPr lang="en-US" sz="3300">
                <a:solidFill>
                  <a:schemeClr val="dk1"/>
                </a:solidFill>
              </a:rPr>
              <a:t>Metrics measured: </a:t>
            </a:r>
            <a:endParaRPr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destination.ip</a:t>
            </a:r>
            <a:r>
              <a:rPr lang="en-US" sz="3300">
                <a:solidFill>
                  <a:schemeClr val="dk1"/>
                </a:solidFill>
              </a:rPr>
              <a:t> and </a:t>
            </a:r>
            <a:r>
              <a:rPr b="1" lang="en-US" sz="3300">
                <a:solidFill>
                  <a:schemeClr val="dk1"/>
                </a:solidFill>
              </a:rPr>
              <a:t>destination.port </a:t>
            </a:r>
            <a:r>
              <a:rPr lang="en-US" sz="3300">
                <a:solidFill>
                  <a:schemeClr val="dk1"/>
                </a:solidFill>
              </a:rPr>
              <a:t>and </a:t>
            </a:r>
            <a:r>
              <a:rPr b="1" lang="en-US" sz="3300">
                <a:solidFill>
                  <a:schemeClr val="dk1"/>
                </a:solidFill>
              </a:rPr>
              <a:t>source.ip</a:t>
            </a:r>
            <a:endParaRPr sz="3300">
              <a:solidFill>
                <a:schemeClr val="dk1"/>
              </a:solidFill>
            </a:endParaRPr>
          </a:p>
          <a:p>
            <a:pPr indent="-438150" lvl="0" marL="457200" rtl="0" algn="l">
              <a:lnSpc>
                <a:spcPct val="115000"/>
              </a:lnSpc>
              <a:spcBef>
                <a:spcPts val="1000"/>
              </a:spcBef>
              <a:spcAft>
                <a:spcPts val="0"/>
              </a:spcAft>
              <a:buClr>
                <a:schemeClr val="dk1"/>
              </a:buClr>
              <a:buSzPts val="3300"/>
              <a:buChar char="●"/>
            </a:pPr>
            <a:r>
              <a:rPr lang="en-US" sz="3300">
                <a:solidFill>
                  <a:schemeClr val="dk1"/>
                </a:solidFill>
              </a:rPr>
              <a:t>A threshold of </a:t>
            </a:r>
            <a:r>
              <a:rPr b="1" lang="en-US" sz="3300">
                <a:solidFill>
                  <a:schemeClr val="dk1"/>
                </a:solidFill>
              </a:rPr>
              <a:t>20 </a:t>
            </a:r>
            <a:r>
              <a:rPr lang="en-US" sz="3300">
                <a:solidFill>
                  <a:schemeClr val="dk1"/>
                </a:solidFill>
              </a:rPr>
              <a:t>over an interval of </a:t>
            </a:r>
            <a:r>
              <a:rPr b="1" lang="en-US" sz="3300">
                <a:solidFill>
                  <a:schemeClr val="dk1"/>
                </a:solidFill>
              </a:rPr>
              <a:t>5</a:t>
            </a:r>
            <a:r>
              <a:rPr lang="en-US" sz="3300">
                <a:solidFill>
                  <a:schemeClr val="dk1"/>
                </a:solidFill>
              </a:rPr>
              <a:t> seconds is appropriate to detect SSH brute force attempts from most brute force tools. Once detected, the traffic is blocked. The alert should trigger both an onscreen alarm and an email alert, along with detailed logging of the incident.</a:t>
            </a:r>
            <a:endParaRPr sz="3300">
              <a:solidFill>
                <a:schemeClr val="dk1"/>
              </a:solidFill>
            </a:endParaRPr>
          </a:p>
          <a:p>
            <a:pPr indent="0" lvl="0" marL="0" rtl="0" algn="l">
              <a:spcBef>
                <a:spcPts val="1000"/>
              </a:spcBef>
              <a:spcAft>
                <a:spcPts val="0"/>
              </a:spcAft>
              <a:buNone/>
            </a:pPr>
            <a:r>
              <a:t/>
            </a:r>
            <a:endParaRPr b="1" sz="3300">
              <a:solidFill>
                <a:schemeClr val="dk1"/>
              </a:solidFill>
            </a:endParaRPr>
          </a:p>
          <a:p>
            <a:pPr indent="0" lvl="0" marL="0" rtl="0" algn="l">
              <a:spcBef>
                <a:spcPts val="1200"/>
              </a:spcBef>
              <a:spcAft>
                <a:spcPts val="0"/>
              </a:spcAft>
              <a:buNone/>
            </a:pPr>
            <a:r>
              <a:rPr b="1" lang="en-US" sz="3300">
                <a:solidFill>
                  <a:schemeClr val="dk1"/>
                </a:solidFill>
              </a:rPr>
              <a:t>Mitigating Detection</a:t>
            </a:r>
            <a:endParaRPr sz="3300">
              <a:solidFill>
                <a:schemeClr val="dk1"/>
              </a:solidFill>
            </a:endParaRPr>
          </a:p>
          <a:p>
            <a:pPr indent="-438150" lvl="0" marL="457200" rtl="0" algn="l">
              <a:lnSpc>
                <a:spcPct val="115000"/>
              </a:lnSpc>
              <a:spcBef>
                <a:spcPts val="1200"/>
              </a:spcBef>
              <a:spcAft>
                <a:spcPts val="0"/>
              </a:spcAft>
              <a:buClr>
                <a:schemeClr val="dk1"/>
              </a:buClr>
              <a:buSzPts val="3300"/>
              <a:buChar char="●"/>
            </a:pPr>
            <a:r>
              <a:rPr lang="en-US" sz="3300">
                <a:solidFill>
                  <a:schemeClr val="dk1"/>
                </a:solidFill>
              </a:rPr>
              <a:t>Hydra command that will allow user to brute force undetected by setting task number and time to wait between tasks:</a:t>
            </a:r>
            <a:endParaRPr sz="3300">
              <a:solidFill>
                <a:schemeClr val="dk1"/>
              </a:solidFill>
            </a:endParaRPr>
          </a:p>
          <a:p>
            <a:pPr indent="0" lvl="0" marL="457200" rtl="0" algn="l">
              <a:lnSpc>
                <a:spcPct val="115000"/>
              </a:lnSpc>
              <a:spcBef>
                <a:spcPts val="1000"/>
              </a:spcBef>
              <a:spcAft>
                <a:spcPts val="0"/>
              </a:spcAft>
              <a:buNone/>
            </a:pPr>
            <a:r>
              <a:t/>
            </a:r>
            <a:endParaRPr b="1"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hydra -t</a:t>
            </a:r>
            <a:r>
              <a:rPr lang="en-US" sz="3300">
                <a:solidFill>
                  <a:schemeClr val="dk1"/>
                </a:solidFill>
              </a:rPr>
              <a:t>&lt;number of tasks&gt; </a:t>
            </a:r>
            <a:r>
              <a:rPr b="1" lang="en-US" sz="3300">
                <a:solidFill>
                  <a:schemeClr val="dk1"/>
                </a:solidFill>
              </a:rPr>
              <a:t>-W</a:t>
            </a:r>
            <a:r>
              <a:rPr lang="en-US" sz="3300">
                <a:solidFill>
                  <a:schemeClr val="dk1"/>
                </a:solidFill>
              </a:rPr>
              <a:t>&lt;ttw between tasks&gt; -</a:t>
            </a:r>
            <a:r>
              <a:rPr b="1" lang="en-US" sz="3300">
                <a:solidFill>
                  <a:schemeClr val="dk1"/>
                </a:solidFill>
              </a:rPr>
              <a:t>l</a:t>
            </a:r>
            <a:r>
              <a:rPr lang="en-US" sz="3300">
                <a:solidFill>
                  <a:schemeClr val="dk1"/>
                </a:solidFill>
              </a:rPr>
              <a:t>&lt;username&gt; </a:t>
            </a:r>
            <a:r>
              <a:rPr b="1" lang="en-US" sz="3300">
                <a:solidFill>
                  <a:schemeClr val="dk1"/>
                </a:solidFill>
              </a:rPr>
              <a:t>-P</a:t>
            </a:r>
            <a:r>
              <a:rPr lang="en-US" sz="3300">
                <a:solidFill>
                  <a:schemeClr val="dk1"/>
                </a:solidFill>
              </a:rPr>
              <a:t>&lt;path to wordlist&gt; </a:t>
            </a:r>
            <a:r>
              <a:rPr b="1" lang="en-US" sz="3300">
                <a:solidFill>
                  <a:schemeClr val="dk1"/>
                </a:solidFill>
              </a:rPr>
              <a:t>ssh://192.168.1.110 -vV</a:t>
            </a:r>
            <a:endParaRPr sz="3300">
              <a:solidFill>
                <a:schemeClr val="dk1"/>
              </a:solidFill>
            </a:endParaRPr>
          </a:p>
          <a:p>
            <a:pPr indent="0" lvl="0" marL="457200" rtl="0" algn="l">
              <a:lnSpc>
                <a:spcPct val="115000"/>
              </a:lnSpc>
              <a:spcBef>
                <a:spcPts val="1000"/>
              </a:spcBef>
              <a:spcAft>
                <a:spcPts val="1000"/>
              </a:spcAft>
              <a:buNone/>
            </a:pPr>
            <a:r>
              <a:t/>
            </a:r>
            <a:endParaRPr b="1" sz="3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15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a:t>
            </a:r>
            <a:r>
              <a:rPr lang="en-US"/>
              <a:t> </a:t>
            </a:r>
            <a:r>
              <a:rPr lang="en-US">
                <a:solidFill>
                  <a:schemeClr val="dk1"/>
                </a:solidFill>
              </a:rPr>
              <a:t>SQL Dump</a:t>
            </a:r>
            <a:endParaRPr/>
          </a:p>
        </p:txBody>
      </p:sp>
      <p:sp>
        <p:nvSpPr>
          <p:cNvPr id="2493" name="Google Shape;2493;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94" name="Google Shape;2494;p152"/>
          <p:cNvSpPr txBox="1"/>
          <p:nvPr>
            <p:ph idx="3" type="body"/>
          </p:nvPr>
        </p:nvSpPr>
        <p:spPr>
          <a:xfrm>
            <a:off x="703375" y="2295400"/>
            <a:ext cx="22942800" cy="107988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3300">
                <a:solidFill>
                  <a:schemeClr val="dk1"/>
                </a:solidFill>
              </a:rPr>
              <a:t>Monitoring Overview</a:t>
            </a:r>
            <a:endParaRPr sz="3300">
              <a:solidFill>
                <a:schemeClr val="dk1"/>
              </a:solidFill>
            </a:endParaRPr>
          </a:p>
          <a:p>
            <a:pPr indent="-438150" lvl="0" marL="457200" rtl="0" algn="l">
              <a:lnSpc>
                <a:spcPct val="115000"/>
              </a:lnSpc>
              <a:spcBef>
                <a:spcPts val="1200"/>
              </a:spcBef>
              <a:spcAft>
                <a:spcPts val="0"/>
              </a:spcAft>
              <a:buClr>
                <a:schemeClr val="dk1"/>
              </a:buClr>
              <a:buSzPts val="3300"/>
              <a:buChar char="●"/>
            </a:pPr>
            <a:r>
              <a:rPr lang="en-US" sz="3300">
                <a:solidFill>
                  <a:schemeClr val="dk1"/>
                </a:solidFill>
              </a:rPr>
              <a:t>Kibana features support for slow log aggregation, which in turn would be used to set up alerts based on live traffic.</a:t>
            </a:r>
            <a:endParaRPr sz="3300">
              <a:solidFill>
                <a:schemeClr val="dk1"/>
              </a:solidFill>
            </a:endParaRPr>
          </a:p>
          <a:p>
            <a:pPr indent="-438150" lvl="0" marL="457200" rtl="0" algn="l">
              <a:lnSpc>
                <a:spcPct val="115000"/>
              </a:lnSpc>
              <a:spcBef>
                <a:spcPts val="1000"/>
              </a:spcBef>
              <a:spcAft>
                <a:spcPts val="0"/>
              </a:spcAft>
              <a:buClr>
                <a:schemeClr val="dk1"/>
              </a:buClr>
              <a:buSzPts val="3300"/>
              <a:buChar char="●"/>
            </a:pPr>
            <a:r>
              <a:rPr lang="en-US" sz="3300">
                <a:solidFill>
                  <a:schemeClr val="dk1"/>
                </a:solidFill>
              </a:rPr>
              <a:t>Slow log evidence of a MySQL dump would appear like this:</a:t>
            </a:r>
            <a:endParaRPr sz="3300">
              <a:solidFill>
                <a:schemeClr val="dk1"/>
              </a:solidFill>
            </a:endParaRPr>
          </a:p>
          <a:p>
            <a:pPr indent="0" lvl="0" marL="0" rtl="0" algn="l">
              <a:lnSpc>
                <a:spcPct val="115000"/>
              </a:lnSpc>
              <a:spcBef>
                <a:spcPts val="1000"/>
              </a:spcBef>
              <a:spcAft>
                <a:spcPts val="0"/>
              </a:spcAft>
              <a:buNone/>
            </a:pPr>
            <a:r>
              <a:t/>
            </a:r>
            <a:endParaRPr sz="3300">
              <a:solidFill>
                <a:schemeClr val="dk1"/>
              </a:solidFill>
            </a:endParaRPr>
          </a:p>
          <a:p>
            <a:pPr indent="0" lvl="0" marL="0" rtl="0" algn="l">
              <a:lnSpc>
                <a:spcPct val="115000"/>
              </a:lnSpc>
              <a:spcBef>
                <a:spcPts val="1000"/>
              </a:spcBef>
              <a:spcAft>
                <a:spcPts val="0"/>
              </a:spcAft>
              <a:buNone/>
            </a:pPr>
            <a:r>
              <a:t/>
            </a:r>
            <a:endParaRPr sz="3300">
              <a:solidFill>
                <a:schemeClr val="dk1"/>
              </a:solidFill>
            </a:endParaRPr>
          </a:p>
          <a:p>
            <a:pPr indent="0" lvl="0" marL="0" rtl="0" algn="l">
              <a:spcBef>
                <a:spcPts val="1000"/>
              </a:spcBef>
              <a:spcAft>
                <a:spcPts val="0"/>
              </a:spcAft>
              <a:buNone/>
            </a:pPr>
            <a:r>
              <a:t/>
            </a:r>
            <a:endParaRPr b="1" sz="3300">
              <a:solidFill>
                <a:schemeClr val="dk1"/>
              </a:solidFill>
            </a:endParaRPr>
          </a:p>
          <a:p>
            <a:pPr indent="0" lvl="0" marL="0" rtl="0" algn="l">
              <a:spcBef>
                <a:spcPts val="1200"/>
              </a:spcBef>
              <a:spcAft>
                <a:spcPts val="0"/>
              </a:spcAft>
              <a:buNone/>
            </a:pPr>
            <a:r>
              <a:t/>
            </a:r>
            <a:endParaRPr b="1" sz="3300">
              <a:solidFill>
                <a:schemeClr val="dk1"/>
              </a:solidFill>
            </a:endParaRPr>
          </a:p>
          <a:p>
            <a:pPr indent="0" lvl="0" marL="0" rtl="0" algn="l">
              <a:spcBef>
                <a:spcPts val="1200"/>
              </a:spcBef>
              <a:spcAft>
                <a:spcPts val="0"/>
              </a:spcAft>
              <a:buNone/>
            </a:pPr>
            <a:r>
              <a:t/>
            </a:r>
            <a:endParaRPr b="1" sz="3300">
              <a:solidFill>
                <a:schemeClr val="dk1"/>
              </a:solidFill>
            </a:endParaRPr>
          </a:p>
          <a:p>
            <a:pPr indent="0" lvl="0" marL="0" rtl="0" algn="l">
              <a:spcBef>
                <a:spcPts val="1200"/>
              </a:spcBef>
              <a:spcAft>
                <a:spcPts val="0"/>
              </a:spcAft>
              <a:buNone/>
            </a:pPr>
            <a:r>
              <a:t/>
            </a:r>
            <a:endParaRPr b="1" sz="3300">
              <a:solidFill>
                <a:schemeClr val="dk1"/>
              </a:solidFill>
            </a:endParaRPr>
          </a:p>
          <a:p>
            <a:pPr indent="0" lvl="0" marL="0" rtl="0" algn="l">
              <a:spcBef>
                <a:spcPts val="1200"/>
              </a:spcBef>
              <a:spcAft>
                <a:spcPts val="0"/>
              </a:spcAft>
              <a:buNone/>
            </a:pPr>
            <a:r>
              <a:t/>
            </a:r>
            <a:endParaRPr b="1" sz="3300">
              <a:solidFill>
                <a:schemeClr val="dk1"/>
              </a:solidFill>
            </a:endParaRPr>
          </a:p>
          <a:p>
            <a:pPr indent="0" lvl="0" marL="0" rtl="0" algn="l">
              <a:spcBef>
                <a:spcPts val="1200"/>
              </a:spcBef>
              <a:spcAft>
                <a:spcPts val="0"/>
              </a:spcAft>
              <a:buNone/>
            </a:pPr>
            <a:r>
              <a:rPr b="1" lang="en-US" sz="3300">
                <a:solidFill>
                  <a:schemeClr val="dk1"/>
                </a:solidFill>
              </a:rPr>
              <a:t>Mitigating Detection</a:t>
            </a:r>
            <a:endParaRPr sz="3300">
              <a:solidFill>
                <a:schemeClr val="dk1"/>
              </a:solidFill>
            </a:endParaRPr>
          </a:p>
          <a:p>
            <a:pPr indent="-438150" lvl="0" marL="457200" rtl="0" algn="l">
              <a:lnSpc>
                <a:spcPct val="115000"/>
              </a:lnSpc>
              <a:spcBef>
                <a:spcPts val="1200"/>
              </a:spcBef>
              <a:spcAft>
                <a:spcPts val="0"/>
              </a:spcAft>
              <a:buClr>
                <a:schemeClr val="dk1"/>
              </a:buClr>
              <a:buSzPts val="3300"/>
              <a:buChar char="●"/>
            </a:pPr>
            <a:r>
              <a:rPr lang="en-US" sz="3300">
                <a:solidFill>
                  <a:schemeClr val="dk1"/>
                </a:solidFill>
              </a:rPr>
              <a:t>Simply use the copy and paste option to exfiltrate data from database tables, after outputting their contents to the command line.</a:t>
            </a:r>
            <a:endParaRPr sz="3300">
              <a:solidFill>
                <a:schemeClr val="dk1"/>
              </a:solidFill>
            </a:endParaRPr>
          </a:p>
          <a:p>
            <a:pPr indent="-438150" lvl="0" marL="457200" rtl="0" algn="l">
              <a:lnSpc>
                <a:spcPct val="115000"/>
              </a:lnSpc>
              <a:spcBef>
                <a:spcPts val="0"/>
              </a:spcBef>
              <a:spcAft>
                <a:spcPts val="0"/>
              </a:spcAft>
              <a:buClr>
                <a:schemeClr val="dk1"/>
              </a:buClr>
              <a:buSzPts val="3300"/>
              <a:buChar char="●"/>
            </a:pPr>
            <a:r>
              <a:rPr lang="en-US" sz="3300">
                <a:solidFill>
                  <a:schemeClr val="dk1"/>
                </a:solidFill>
              </a:rPr>
              <a:t>Eliminates the need to use a dump to retrieve data and risk alerting SOC members.</a:t>
            </a:r>
            <a:endParaRPr sz="3300">
              <a:solidFill>
                <a:schemeClr val="dk1"/>
              </a:solidFill>
            </a:endParaRPr>
          </a:p>
          <a:p>
            <a:pPr indent="0" lvl="0" marL="457200" rtl="0" algn="l">
              <a:lnSpc>
                <a:spcPct val="115000"/>
              </a:lnSpc>
              <a:spcBef>
                <a:spcPts val="1000"/>
              </a:spcBef>
              <a:spcAft>
                <a:spcPts val="0"/>
              </a:spcAft>
              <a:buNone/>
            </a:pPr>
            <a:r>
              <a:t/>
            </a:r>
            <a:endParaRPr sz="3300">
              <a:solidFill>
                <a:schemeClr val="dk1"/>
              </a:solidFill>
            </a:endParaRPr>
          </a:p>
          <a:p>
            <a:pPr indent="0" lvl="0" marL="457200" rtl="0" algn="l">
              <a:lnSpc>
                <a:spcPct val="115000"/>
              </a:lnSpc>
              <a:spcBef>
                <a:spcPts val="1000"/>
              </a:spcBef>
              <a:spcAft>
                <a:spcPts val="1000"/>
              </a:spcAft>
              <a:buNone/>
            </a:pPr>
            <a:r>
              <a:t/>
            </a:r>
            <a:endParaRPr b="1" sz="4400">
              <a:solidFill>
                <a:schemeClr val="dk1"/>
              </a:solidFill>
            </a:endParaRPr>
          </a:p>
        </p:txBody>
      </p:sp>
      <p:pic>
        <p:nvPicPr>
          <p:cNvPr id="2495" name="Google Shape;2495;p152"/>
          <p:cNvPicPr preferRelativeResize="0"/>
          <p:nvPr/>
        </p:nvPicPr>
        <p:blipFill>
          <a:blip r:embed="rId3">
            <a:alphaModFix/>
          </a:blip>
          <a:stretch>
            <a:fillRect/>
          </a:stretch>
        </p:blipFill>
        <p:spPr>
          <a:xfrm>
            <a:off x="4043638" y="5169959"/>
            <a:ext cx="16262275" cy="3867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pic>
        <p:nvPicPr>
          <p:cNvPr id="2500" name="Google Shape;2500;p15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501" name="Google Shape;2501;p15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502" name="Google Shape;2502;p15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Maintaining Access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503" name="Google Shape;2503;p15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sp>
        <p:nvSpPr>
          <p:cNvPr id="2508" name="Google Shape;2508;p15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Maintaining Access</a:t>
            </a:r>
            <a:endParaRPr/>
          </a:p>
        </p:txBody>
      </p:sp>
      <p:sp>
        <p:nvSpPr>
          <p:cNvPr id="2509" name="Google Shape;2509;p1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10" name="Google Shape;2510;p154"/>
          <p:cNvSpPr txBox="1"/>
          <p:nvPr>
            <p:ph idx="3" type="body"/>
          </p:nvPr>
        </p:nvSpPr>
        <p:spPr>
          <a:xfrm>
            <a:off x="641925" y="3563400"/>
            <a:ext cx="22942800" cy="6589200"/>
          </a:xfrm>
          <a:prstGeom prst="rect">
            <a:avLst/>
          </a:prstGeom>
        </p:spPr>
        <p:txBody>
          <a:bodyPr anchorCtr="0" anchor="t" bIns="2437975" lIns="1219000" spcFirstLastPara="1" rIns="1219000" wrap="square" tIns="0">
            <a:noAutofit/>
          </a:bodyPr>
          <a:lstStyle/>
          <a:p>
            <a:pPr indent="0" lvl="0" marL="0" marR="0" rtl="0" algn="l">
              <a:lnSpc>
                <a:spcPct val="115000"/>
              </a:lnSpc>
              <a:spcBef>
                <a:spcPts val="0"/>
              </a:spcBef>
              <a:spcAft>
                <a:spcPts val="0"/>
              </a:spcAft>
              <a:buNone/>
            </a:pPr>
            <a:r>
              <a:rPr lang="en-US" sz="4400">
                <a:solidFill>
                  <a:schemeClr val="dk1"/>
                </a:solidFill>
              </a:rPr>
              <a:t>Forms of persistence gained on the Target machines:</a:t>
            </a:r>
            <a:br>
              <a:rPr lang="en-US" sz="4400">
                <a:solidFill>
                  <a:schemeClr val="dk1"/>
                </a:solidFill>
              </a:rPr>
            </a:br>
            <a:endParaRPr sz="4400">
              <a:solidFill>
                <a:schemeClr val="dk1"/>
              </a:solidFill>
            </a:endParaRPr>
          </a:p>
          <a:p>
            <a:pPr indent="-508000" lvl="0" marL="457200" marR="0" rtl="0" algn="l">
              <a:lnSpc>
                <a:spcPct val="115000"/>
              </a:lnSpc>
              <a:spcBef>
                <a:spcPts val="1000"/>
              </a:spcBef>
              <a:spcAft>
                <a:spcPts val="0"/>
              </a:spcAft>
              <a:buClr>
                <a:schemeClr val="dk1"/>
              </a:buClr>
              <a:buSzPts val="4400"/>
              <a:buChar char="●"/>
            </a:pPr>
            <a:r>
              <a:rPr b="1" lang="en-US" sz="4400">
                <a:solidFill>
                  <a:schemeClr val="dk1"/>
                </a:solidFill>
              </a:rPr>
              <a:t>SSH Key Drop </a:t>
            </a:r>
            <a:r>
              <a:rPr lang="en-US" sz="4400">
                <a:solidFill>
                  <a:schemeClr val="dk1"/>
                </a:solidFill>
              </a:rPr>
              <a:t>(on Target 1)</a:t>
            </a:r>
            <a:br>
              <a:rPr b="1" lang="en-US" sz="4400">
                <a:solidFill>
                  <a:schemeClr val="dk1"/>
                </a:solidFill>
              </a:rPr>
            </a:br>
            <a:endParaRPr b="1" sz="4400">
              <a:solidFill>
                <a:schemeClr val="dk1"/>
              </a:solidFill>
            </a:endParaRPr>
          </a:p>
          <a:p>
            <a:pPr indent="-508000" lvl="0" marL="457200" marR="0" rtl="0" algn="l">
              <a:lnSpc>
                <a:spcPct val="115000"/>
              </a:lnSpc>
              <a:spcBef>
                <a:spcPts val="0"/>
              </a:spcBef>
              <a:spcAft>
                <a:spcPts val="0"/>
              </a:spcAft>
              <a:buClr>
                <a:schemeClr val="dk1"/>
              </a:buClr>
              <a:buSzPts val="4400"/>
              <a:buChar char="●"/>
            </a:pPr>
            <a:r>
              <a:rPr b="1" lang="en-US" sz="4400">
                <a:solidFill>
                  <a:schemeClr val="dk1"/>
                </a:solidFill>
              </a:rPr>
              <a:t>Service Account Creation </a:t>
            </a:r>
            <a:r>
              <a:rPr lang="en-US" sz="4400">
                <a:solidFill>
                  <a:schemeClr val="dk1"/>
                </a:solidFill>
              </a:rPr>
              <a:t>(on Target 1)</a:t>
            </a:r>
            <a:br>
              <a:rPr b="1" lang="en-US" sz="4400">
                <a:solidFill>
                  <a:schemeClr val="dk1"/>
                </a:solidFill>
              </a:rPr>
            </a:br>
            <a:endParaRPr b="1" sz="4400">
              <a:solidFill>
                <a:schemeClr val="dk1"/>
              </a:solidFill>
            </a:endParaRPr>
          </a:p>
          <a:p>
            <a:pPr indent="-508000" lvl="0" marL="457200" marR="0" rtl="0" algn="l">
              <a:lnSpc>
                <a:spcPct val="115000"/>
              </a:lnSpc>
              <a:spcBef>
                <a:spcPts val="0"/>
              </a:spcBef>
              <a:spcAft>
                <a:spcPts val="0"/>
              </a:spcAft>
              <a:buClr>
                <a:schemeClr val="dk1"/>
              </a:buClr>
              <a:buSzPts val="4400"/>
              <a:buChar char="●"/>
            </a:pPr>
            <a:r>
              <a:rPr b="1" lang="en-US" sz="4400">
                <a:solidFill>
                  <a:schemeClr val="dk1"/>
                </a:solidFill>
              </a:rPr>
              <a:t>Reverse Shell via payload </a:t>
            </a:r>
            <a:r>
              <a:rPr lang="en-US" sz="4400">
                <a:solidFill>
                  <a:schemeClr val="dk1"/>
                </a:solidFill>
              </a:rPr>
              <a:t>(on Target 2)</a:t>
            </a:r>
            <a:endParaRPr sz="4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35" name="Google Shape;2335;p13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36" name="Google Shape;2336;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7" name="Google Shape;2337;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38" name="Google Shape;2338;p137"/>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Network Topology &amp; Critical Vulnerabilities</a:t>
            </a:r>
            <a:endParaRPr b="1"/>
          </a:p>
        </p:txBody>
      </p:sp>
      <p:sp>
        <p:nvSpPr>
          <p:cNvPr id="2339" name="Google Shape;2339;p137"/>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Exploits Used</a:t>
            </a:r>
            <a:endParaRPr b="1"/>
          </a:p>
        </p:txBody>
      </p:sp>
      <p:sp>
        <p:nvSpPr>
          <p:cNvPr id="2340" name="Google Shape;2340;p137"/>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Avoiding Detection &amp; Maintaining Access</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15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Maintaining Access: SSH Key Drop</a:t>
            </a:r>
            <a:endParaRPr/>
          </a:p>
        </p:txBody>
      </p:sp>
      <p:sp>
        <p:nvSpPr>
          <p:cNvPr id="2517" name="Google Shape;2517;p1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18" name="Google Shape;2518;p15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519" name="Google Shape;2519;p155"/>
          <p:cNvPicPr preferRelativeResize="0"/>
          <p:nvPr/>
        </p:nvPicPr>
        <p:blipFill>
          <a:blip r:embed="rId3">
            <a:alphaModFix/>
          </a:blip>
          <a:stretch>
            <a:fillRect/>
          </a:stretch>
        </p:blipFill>
        <p:spPr>
          <a:xfrm>
            <a:off x="1339100" y="3312800"/>
            <a:ext cx="6019800" cy="7639050"/>
          </a:xfrm>
          <a:prstGeom prst="rect">
            <a:avLst/>
          </a:prstGeom>
          <a:noFill/>
          <a:ln>
            <a:noFill/>
          </a:ln>
        </p:spPr>
      </p:pic>
      <p:sp>
        <p:nvSpPr>
          <p:cNvPr id="2520" name="Google Shape;2520;p155"/>
          <p:cNvSpPr txBox="1"/>
          <p:nvPr/>
        </p:nvSpPr>
        <p:spPr>
          <a:xfrm>
            <a:off x="1339100" y="10893675"/>
            <a:ext cx="6468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fig.1 -</a:t>
            </a:r>
            <a:r>
              <a:rPr lang="en-US" sz="2500">
                <a:latin typeface="Roboto"/>
                <a:ea typeface="Roboto"/>
                <a:cs typeface="Roboto"/>
                <a:sym typeface="Roboto"/>
              </a:rPr>
              <a:t> Generating SSH key pair inside root user’s </a:t>
            </a:r>
            <a:r>
              <a:rPr b="1" lang="en-US" sz="2500">
                <a:latin typeface="Roboto"/>
                <a:ea typeface="Roboto"/>
                <a:cs typeface="Roboto"/>
                <a:sym typeface="Roboto"/>
              </a:rPr>
              <a:t>/.ssh</a:t>
            </a:r>
            <a:r>
              <a:rPr lang="en-US" sz="2500">
                <a:latin typeface="Roboto"/>
                <a:ea typeface="Roboto"/>
                <a:cs typeface="Roboto"/>
                <a:sym typeface="Roboto"/>
              </a:rPr>
              <a:t> folder.</a:t>
            </a:r>
            <a:endParaRPr sz="2500">
              <a:latin typeface="Roboto"/>
              <a:ea typeface="Roboto"/>
              <a:cs typeface="Roboto"/>
              <a:sym typeface="Roboto"/>
            </a:endParaRPr>
          </a:p>
        </p:txBody>
      </p:sp>
      <p:pic>
        <p:nvPicPr>
          <p:cNvPr id="2521" name="Google Shape;2521;p155"/>
          <p:cNvPicPr preferRelativeResize="0"/>
          <p:nvPr/>
        </p:nvPicPr>
        <p:blipFill>
          <a:blip r:embed="rId4">
            <a:alphaModFix/>
          </a:blip>
          <a:stretch>
            <a:fillRect/>
          </a:stretch>
        </p:blipFill>
        <p:spPr>
          <a:xfrm>
            <a:off x="8145300" y="2623325"/>
            <a:ext cx="8539100" cy="5206775"/>
          </a:xfrm>
          <a:prstGeom prst="rect">
            <a:avLst/>
          </a:prstGeom>
          <a:noFill/>
          <a:ln>
            <a:noFill/>
          </a:ln>
        </p:spPr>
      </p:pic>
      <p:pic>
        <p:nvPicPr>
          <p:cNvPr id="2522" name="Google Shape;2522;p155"/>
          <p:cNvPicPr preferRelativeResize="0"/>
          <p:nvPr/>
        </p:nvPicPr>
        <p:blipFill>
          <a:blip r:embed="rId5">
            <a:alphaModFix/>
          </a:blip>
          <a:stretch>
            <a:fillRect/>
          </a:stretch>
        </p:blipFill>
        <p:spPr>
          <a:xfrm>
            <a:off x="8145300" y="9154431"/>
            <a:ext cx="10320925" cy="2886000"/>
          </a:xfrm>
          <a:prstGeom prst="rect">
            <a:avLst/>
          </a:prstGeom>
          <a:noFill/>
          <a:ln>
            <a:noFill/>
          </a:ln>
        </p:spPr>
      </p:pic>
      <p:sp>
        <p:nvSpPr>
          <p:cNvPr id="2523" name="Google Shape;2523;p155"/>
          <p:cNvSpPr txBox="1"/>
          <p:nvPr/>
        </p:nvSpPr>
        <p:spPr>
          <a:xfrm>
            <a:off x="16684400" y="2623325"/>
            <a:ext cx="68580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fig.2 -</a:t>
            </a:r>
            <a:r>
              <a:rPr lang="en-US" sz="2500">
                <a:latin typeface="Roboto"/>
                <a:ea typeface="Roboto"/>
                <a:cs typeface="Roboto"/>
                <a:sym typeface="Roboto"/>
              </a:rPr>
              <a:t> Adding root user public key to the </a:t>
            </a:r>
            <a:r>
              <a:rPr b="1" lang="en-US" sz="2500">
                <a:latin typeface="Roboto"/>
                <a:ea typeface="Roboto"/>
                <a:cs typeface="Roboto"/>
                <a:sym typeface="Roboto"/>
              </a:rPr>
              <a:t>authorized_keys</a:t>
            </a:r>
            <a:r>
              <a:rPr lang="en-US" sz="2500">
                <a:latin typeface="Roboto"/>
                <a:ea typeface="Roboto"/>
                <a:cs typeface="Roboto"/>
                <a:sym typeface="Roboto"/>
              </a:rPr>
              <a:t> file, then printing the contents of the root user private key to copy to clipboard. This copy was then remade into a key file on the host machine.</a:t>
            </a:r>
            <a:endParaRPr sz="2500">
              <a:latin typeface="Roboto"/>
              <a:ea typeface="Roboto"/>
              <a:cs typeface="Roboto"/>
              <a:sym typeface="Roboto"/>
            </a:endParaRPr>
          </a:p>
        </p:txBody>
      </p:sp>
      <p:sp>
        <p:nvSpPr>
          <p:cNvPr id="2524" name="Google Shape;2524;p155"/>
          <p:cNvSpPr txBox="1"/>
          <p:nvPr/>
        </p:nvSpPr>
        <p:spPr>
          <a:xfrm>
            <a:off x="18466225" y="9154425"/>
            <a:ext cx="43266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fig.3 -</a:t>
            </a:r>
            <a:r>
              <a:rPr lang="en-US" sz="2500">
                <a:latin typeface="Roboto"/>
                <a:ea typeface="Roboto"/>
                <a:cs typeface="Roboto"/>
                <a:sym typeface="Roboto"/>
              </a:rPr>
              <a:t> Using the new private key created on the host machine, SSH persistence is now in effect. Ensures </a:t>
            </a:r>
            <a:r>
              <a:rPr lang="en-US" sz="2500">
                <a:latin typeface="Roboto"/>
                <a:ea typeface="Roboto"/>
                <a:cs typeface="Roboto"/>
                <a:sym typeface="Roboto"/>
              </a:rPr>
              <a:t>accessibility</a:t>
            </a:r>
            <a:r>
              <a:rPr lang="en-US" sz="2500">
                <a:latin typeface="Roboto"/>
                <a:ea typeface="Roboto"/>
                <a:cs typeface="Roboto"/>
                <a:sym typeface="Roboto"/>
              </a:rPr>
              <a:t> to the root user at any time through the attacking machine.</a:t>
            </a:r>
            <a:endParaRPr sz="25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9"/>
                                        </p:tgtEl>
                                        <p:attrNameLst>
                                          <p:attrName>style.visibility</p:attrName>
                                        </p:attrNameLst>
                                      </p:cBhvr>
                                      <p:to>
                                        <p:strVal val="visible"/>
                                      </p:to>
                                    </p:set>
                                    <p:animEffect filter="fade" transition="in">
                                      <p:cBhvr>
                                        <p:cTn dur="1000"/>
                                        <p:tgtEl>
                                          <p:spTgt spid="2519"/>
                                        </p:tgtEl>
                                      </p:cBhvr>
                                    </p:animEffect>
                                  </p:childTnLst>
                                </p:cTn>
                              </p:par>
                              <p:par>
                                <p:cTn fill="hold" nodeType="withEffect" presetClass="entr" presetID="10" presetSubtype="0">
                                  <p:stCondLst>
                                    <p:cond delay="0"/>
                                  </p:stCondLst>
                                  <p:childTnLst>
                                    <p:set>
                                      <p:cBhvr>
                                        <p:cTn dur="1" fill="hold">
                                          <p:stCondLst>
                                            <p:cond delay="0"/>
                                          </p:stCondLst>
                                        </p:cTn>
                                        <p:tgtEl>
                                          <p:spTgt spid="2520"/>
                                        </p:tgtEl>
                                        <p:attrNameLst>
                                          <p:attrName>style.visibility</p:attrName>
                                        </p:attrNameLst>
                                      </p:cBhvr>
                                      <p:to>
                                        <p:strVal val="visible"/>
                                      </p:to>
                                    </p:set>
                                    <p:animEffect filter="fade" transition="in">
                                      <p:cBhvr>
                                        <p:cTn dur="1000"/>
                                        <p:tgtEl>
                                          <p:spTgt spid="2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1"/>
                                        </p:tgtEl>
                                        <p:attrNameLst>
                                          <p:attrName>style.visibility</p:attrName>
                                        </p:attrNameLst>
                                      </p:cBhvr>
                                      <p:to>
                                        <p:strVal val="visible"/>
                                      </p:to>
                                    </p:set>
                                    <p:animEffect filter="fade" transition="in">
                                      <p:cBhvr>
                                        <p:cTn dur="1000"/>
                                        <p:tgtEl>
                                          <p:spTgt spid="2521"/>
                                        </p:tgtEl>
                                      </p:cBhvr>
                                    </p:animEffect>
                                  </p:childTnLst>
                                </p:cTn>
                              </p:par>
                              <p:par>
                                <p:cTn fill="hold" nodeType="withEffect" presetClass="entr" presetID="10" presetSubtype="0">
                                  <p:stCondLst>
                                    <p:cond delay="0"/>
                                  </p:stCondLst>
                                  <p:childTnLst>
                                    <p:set>
                                      <p:cBhvr>
                                        <p:cTn dur="1" fill="hold">
                                          <p:stCondLst>
                                            <p:cond delay="0"/>
                                          </p:stCondLst>
                                        </p:cTn>
                                        <p:tgtEl>
                                          <p:spTgt spid="2523"/>
                                        </p:tgtEl>
                                        <p:attrNameLst>
                                          <p:attrName>style.visibility</p:attrName>
                                        </p:attrNameLst>
                                      </p:cBhvr>
                                      <p:to>
                                        <p:strVal val="visible"/>
                                      </p:to>
                                    </p:set>
                                    <p:animEffect filter="fade" transition="in">
                                      <p:cBhvr>
                                        <p:cTn dur="1000"/>
                                        <p:tgtEl>
                                          <p:spTgt spid="2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2"/>
                                        </p:tgtEl>
                                        <p:attrNameLst>
                                          <p:attrName>style.visibility</p:attrName>
                                        </p:attrNameLst>
                                      </p:cBhvr>
                                      <p:to>
                                        <p:strVal val="visible"/>
                                      </p:to>
                                    </p:set>
                                    <p:animEffect filter="fade" transition="in">
                                      <p:cBhvr>
                                        <p:cTn dur="1000"/>
                                        <p:tgtEl>
                                          <p:spTgt spid="2522"/>
                                        </p:tgtEl>
                                      </p:cBhvr>
                                    </p:animEffect>
                                  </p:childTnLst>
                                </p:cTn>
                              </p:par>
                              <p:par>
                                <p:cTn fill="hold" nodeType="withEffect" presetClass="entr" presetID="10" presetSubtype="0">
                                  <p:stCondLst>
                                    <p:cond delay="0"/>
                                  </p:stCondLst>
                                  <p:childTnLst>
                                    <p:set>
                                      <p:cBhvr>
                                        <p:cTn dur="1" fill="hold">
                                          <p:stCondLst>
                                            <p:cond delay="0"/>
                                          </p:stCondLst>
                                        </p:cTn>
                                        <p:tgtEl>
                                          <p:spTgt spid="2524"/>
                                        </p:tgtEl>
                                        <p:attrNameLst>
                                          <p:attrName>style.visibility</p:attrName>
                                        </p:attrNameLst>
                                      </p:cBhvr>
                                      <p:to>
                                        <p:strVal val="visible"/>
                                      </p:to>
                                    </p:set>
                                    <p:animEffect filter="fade" transition="in">
                                      <p:cBhvr>
                                        <p:cTn dur="1000"/>
                                        <p:tgtEl>
                                          <p:spTgt spid="2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pic>
        <p:nvPicPr>
          <p:cNvPr id="2345" name="Google Shape;2345;p13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46" name="Google Shape;2346;p1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47" name="Google Shape;2347;p13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&amp; 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48" name="Google Shape;2348;p13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39"/>
          <p:cNvSpPr txBox="1"/>
          <p:nvPr>
            <p:ph idx="3" type="subTitle"/>
          </p:nvPr>
        </p:nvSpPr>
        <p:spPr>
          <a:xfrm>
            <a:off x="18750475" y="1975033"/>
            <a:ext cx="4836300" cy="10092900"/>
          </a:xfrm>
          <a:prstGeom prst="rect">
            <a:avLst/>
          </a:prstGeom>
          <a:ln>
            <a:noFill/>
          </a:ln>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500">
                <a:latin typeface="Roboto Black"/>
                <a:ea typeface="Roboto Black"/>
                <a:cs typeface="Roboto Black"/>
                <a:sym typeface="Roboto Black"/>
              </a:rPr>
              <a:t>Network</a:t>
            </a:r>
            <a:endParaRPr b="1" sz="2500"/>
          </a:p>
          <a:p>
            <a:pPr indent="0" lvl="0" marL="0" rtl="0" algn="l">
              <a:spcBef>
                <a:spcPts val="0"/>
              </a:spcBef>
              <a:spcAft>
                <a:spcPts val="0"/>
              </a:spcAft>
              <a:buClr>
                <a:schemeClr val="dk1"/>
              </a:buClr>
              <a:buSzPts val="2900"/>
              <a:buFont typeface="Arial"/>
              <a:buNone/>
            </a:pPr>
            <a:r>
              <a:rPr lang="en-US" sz="2300"/>
              <a:t>Address Range: </a:t>
            </a:r>
            <a:r>
              <a:rPr b="1" lang="en-US" sz="2300"/>
              <a:t>192.168.1.0/24</a:t>
            </a:r>
            <a:endParaRPr b="1" sz="2300"/>
          </a:p>
          <a:p>
            <a:pPr indent="0" lvl="0" marL="0" rtl="0" algn="l">
              <a:spcBef>
                <a:spcPts val="0"/>
              </a:spcBef>
              <a:spcAft>
                <a:spcPts val="0"/>
              </a:spcAft>
              <a:buClr>
                <a:schemeClr val="dk1"/>
              </a:buClr>
              <a:buSzPts val="2900"/>
              <a:buFont typeface="Arial"/>
              <a:buNone/>
            </a:pPr>
            <a:r>
              <a:rPr lang="en-US" sz="2300"/>
              <a:t>Netmask: </a:t>
            </a:r>
            <a:r>
              <a:rPr b="1" lang="en-US" sz="2300"/>
              <a:t>255.255.255.0</a:t>
            </a:r>
            <a:endParaRPr b="1" sz="2300"/>
          </a:p>
          <a:p>
            <a:pPr indent="0" lvl="0" marL="0" rtl="0" algn="l">
              <a:spcBef>
                <a:spcPts val="0"/>
              </a:spcBef>
              <a:spcAft>
                <a:spcPts val="0"/>
              </a:spcAft>
              <a:buClr>
                <a:schemeClr val="dk1"/>
              </a:buClr>
              <a:buSzPts val="2900"/>
              <a:buFont typeface="Arial"/>
              <a:buNone/>
            </a:pPr>
            <a:r>
              <a:rPr lang="en-US" sz="2300"/>
              <a:t>Gateway: </a:t>
            </a:r>
            <a:r>
              <a:rPr b="1" lang="en-US" sz="2300"/>
              <a:t>192.168.1.1</a:t>
            </a:r>
            <a:endParaRPr b="1" sz="2300"/>
          </a:p>
          <a:p>
            <a:pPr indent="0" lvl="0" marL="0" rtl="0" algn="l">
              <a:spcBef>
                <a:spcPts val="0"/>
              </a:spcBef>
              <a:spcAft>
                <a:spcPts val="0"/>
              </a:spcAft>
              <a:buClr>
                <a:schemeClr val="dk1"/>
              </a:buClr>
              <a:buSzPts val="2900"/>
              <a:buFont typeface="Arial"/>
              <a:buNone/>
            </a:pPr>
            <a:r>
              <a:t/>
            </a:r>
            <a:endParaRPr sz="2300"/>
          </a:p>
          <a:p>
            <a:pPr indent="0" lvl="0" marL="0" rtl="0" algn="l">
              <a:spcBef>
                <a:spcPts val="0"/>
              </a:spcBef>
              <a:spcAft>
                <a:spcPts val="0"/>
              </a:spcAft>
              <a:buClr>
                <a:schemeClr val="dk1"/>
              </a:buClr>
              <a:buSzPts val="2900"/>
              <a:buFont typeface="Arial"/>
              <a:buNone/>
            </a:pPr>
            <a:r>
              <a:rPr lang="en-US" sz="2500">
                <a:latin typeface="Roboto Black"/>
                <a:ea typeface="Roboto Black"/>
                <a:cs typeface="Roboto Black"/>
                <a:sym typeface="Roboto Black"/>
              </a:rPr>
              <a:t>Machines</a:t>
            </a:r>
            <a:endParaRPr sz="25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sz="2300"/>
              <a:t>IPv4: </a:t>
            </a:r>
            <a:r>
              <a:rPr b="1" lang="en-US" sz="2300"/>
              <a:t>192.168.1.90</a:t>
            </a:r>
            <a:endParaRPr b="1" sz="2300"/>
          </a:p>
          <a:p>
            <a:pPr indent="0" lvl="0" marL="0" rtl="0" algn="l">
              <a:spcBef>
                <a:spcPts val="0"/>
              </a:spcBef>
              <a:spcAft>
                <a:spcPts val="0"/>
              </a:spcAft>
              <a:buClr>
                <a:schemeClr val="dk1"/>
              </a:buClr>
              <a:buSzPts val="2900"/>
              <a:buFont typeface="Arial"/>
              <a:buNone/>
            </a:pPr>
            <a:r>
              <a:rPr lang="en-US" sz="2300"/>
              <a:t>OS: </a:t>
            </a:r>
            <a:r>
              <a:rPr b="1" lang="en-US" sz="2300"/>
              <a:t>Debian Kali 5.4.0 GNU/Linux</a:t>
            </a:r>
            <a:endParaRPr b="1" sz="2300"/>
          </a:p>
          <a:p>
            <a:pPr indent="0" lvl="0" marL="0" rtl="0" algn="l">
              <a:spcBef>
                <a:spcPts val="0"/>
              </a:spcBef>
              <a:spcAft>
                <a:spcPts val="0"/>
              </a:spcAft>
              <a:buClr>
                <a:schemeClr val="dk1"/>
              </a:buClr>
              <a:buSzPts val="2900"/>
              <a:buFont typeface="Arial"/>
              <a:buNone/>
            </a:pPr>
            <a:r>
              <a:rPr lang="en-US" sz="2300"/>
              <a:t>Hostname: </a:t>
            </a:r>
            <a:r>
              <a:rPr b="1" lang="en-US" sz="2300"/>
              <a:t>Kali</a:t>
            </a:r>
            <a:endParaRPr b="1" sz="2300"/>
          </a:p>
          <a:p>
            <a:pPr indent="0" lvl="0" marL="0" rtl="0" algn="l">
              <a:spcBef>
                <a:spcPts val="0"/>
              </a:spcBef>
              <a:spcAft>
                <a:spcPts val="0"/>
              </a:spcAft>
              <a:buClr>
                <a:schemeClr val="dk1"/>
              </a:buClr>
              <a:buSzPts val="2900"/>
              <a:buFont typeface="Arial"/>
              <a:buNone/>
            </a:pPr>
            <a:r>
              <a:t/>
            </a:r>
            <a:endParaRPr sz="2300"/>
          </a:p>
          <a:p>
            <a:pPr indent="0" lvl="0" marL="0" rtl="0" algn="l">
              <a:spcBef>
                <a:spcPts val="0"/>
              </a:spcBef>
              <a:spcAft>
                <a:spcPts val="0"/>
              </a:spcAft>
              <a:buClr>
                <a:schemeClr val="dk1"/>
              </a:buClr>
              <a:buSzPts val="2900"/>
              <a:buFont typeface="Arial"/>
              <a:buNone/>
            </a:pPr>
            <a:r>
              <a:rPr lang="en-US" sz="2300"/>
              <a:t>IPv4: </a:t>
            </a:r>
            <a:r>
              <a:rPr b="1" lang="en-US" sz="2300"/>
              <a:t>192.168.1.110</a:t>
            </a:r>
            <a:endParaRPr b="1" sz="2300"/>
          </a:p>
          <a:p>
            <a:pPr indent="0" lvl="0" marL="0" rtl="0" algn="l">
              <a:spcBef>
                <a:spcPts val="0"/>
              </a:spcBef>
              <a:spcAft>
                <a:spcPts val="0"/>
              </a:spcAft>
              <a:buClr>
                <a:schemeClr val="dk1"/>
              </a:buClr>
              <a:buSzPts val="2900"/>
              <a:buFont typeface="Arial"/>
              <a:buNone/>
            </a:pPr>
            <a:r>
              <a:rPr lang="en-US" sz="2300"/>
              <a:t>OS: </a:t>
            </a:r>
            <a:r>
              <a:rPr b="1" lang="en-US" sz="2300"/>
              <a:t>Debian GNU/Linux</a:t>
            </a:r>
            <a:endParaRPr b="1" sz="2300"/>
          </a:p>
          <a:p>
            <a:pPr indent="0" lvl="0" marL="0" rtl="0" algn="l">
              <a:spcBef>
                <a:spcPts val="0"/>
              </a:spcBef>
              <a:spcAft>
                <a:spcPts val="0"/>
              </a:spcAft>
              <a:buClr>
                <a:schemeClr val="dk1"/>
              </a:buClr>
              <a:buSzPts val="2900"/>
              <a:buFont typeface="Arial"/>
              <a:buNone/>
            </a:pPr>
            <a:r>
              <a:rPr lang="en-US" sz="2300"/>
              <a:t>Hostname: </a:t>
            </a:r>
            <a:r>
              <a:rPr b="1" lang="en-US" sz="2300"/>
              <a:t>Target 1</a:t>
            </a:r>
            <a:endParaRPr b="1" sz="2300"/>
          </a:p>
          <a:p>
            <a:pPr indent="0" lvl="0" marL="0" rtl="0" algn="l">
              <a:spcBef>
                <a:spcPts val="0"/>
              </a:spcBef>
              <a:spcAft>
                <a:spcPts val="0"/>
              </a:spcAft>
              <a:buClr>
                <a:schemeClr val="dk1"/>
              </a:buClr>
              <a:buSzPts val="2900"/>
              <a:buFont typeface="Arial"/>
              <a:buNone/>
            </a:pPr>
            <a:r>
              <a:t/>
            </a:r>
            <a:endParaRPr sz="2300"/>
          </a:p>
          <a:p>
            <a:pPr indent="0" lvl="0" marL="0" rtl="0" algn="l">
              <a:spcBef>
                <a:spcPts val="0"/>
              </a:spcBef>
              <a:spcAft>
                <a:spcPts val="0"/>
              </a:spcAft>
              <a:buClr>
                <a:schemeClr val="dk1"/>
              </a:buClr>
              <a:buSzPts val="2900"/>
              <a:buFont typeface="Arial"/>
              <a:buNone/>
            </a:pPr>
            <a:r>
              <a:rPr lang="en-US" sz="2300"/>
              <a:t>IPv4: </a:t>
            </a:r>
            <a:r>
              <a:rPr b="1" lang="en-US" sz="2300"/>
              <a:t>192.168.1.115</a:t>
            </a:r>
            <a:endParaRPr b="1" sz="2300"/>
          </a:p>
          <a:p>
            <a:pPr indent="0" lvl="0" marL="0" rtl="0" algn="l">
              <a:spcBef>
                <a:spcPts val="0"/>
              </a:spcBef>
              <a:spcAft>
                <a:spcPts val="0"/>
              </a:spcAft>
              <a:buClr>
                <a:schemeClr val="dk1"/>
              </a:buClr>
              <a:buSzPts val="2900"/>
              <a:buFont typeface="Arial"/>
              <a:buNone/>
            </a:pPr>
            <a:r>
              <a:rPr lang="en-US" sz="2300"/>
              <a:t>OS: </a:t>
            </a:r>
            <a:r>
              <a:rPr b="1" lang="en-US" sz="2300"/>
              <a:t>Debian GNU/Linux</a:t>
            </a:r>
            <a:endParaRPr b="1" sz="2300"/>
          </a:p>
          <a:p>
            <a:pPr indent="0" lvl="0" marL="0" rtl="0" algn="l">
              <a:spcBef>
                <a:spcPts val="0"/>
              </a:spcBef>
              <a:spcAft>
                <a:spcPts val="0"/>
              </a:spcAft>
              <a:buClr>
                <a:schemeClr val="dk1"/>
              </a:buClr>
              <a:buSzPts val="2900"/>
              <a:buFont typeface="Arial"/>
              <a:buNone/>
            </a:pPr>
            <a:r>
              <a:rPr lang="en-US" sz="2300"/>
              <a:t>Hostname: </a:t>
            </a:r>
            <a:r>
              <a:rPr b="1" lang="en-US" sz="2300"/>
              <a:t>Target 2</a:t>
            </a:r>
            <a:endParaRPr b="1" sz="2300"/>
          </a:p>
          <a:p>
            <a:pPr indent="0" lvl="0" marL="0" rtl="0" algn="l">
              <a:spcBef>
                <a:spcPts val="0"/>
              </a:spcBef>
              <a:spcAft>
                <a:spcPts val="0"/>
              </a:spcAft>
              <a:buClr>
                <a:schemeClr val="dk1"/>
              </a:buClr>
              <a:buSzPts val="2900"/>
              <a:buFont typeface="Arial"/>
              <a:buNone/>
            </a:pPr>
            <a:r>
              <a:t/>
            </a:r>
            <a:endParaRPr sz="2300"/>
          </a:p>
          <a:p>
            <a:pPr indent="0" lvl="0" marL="0" rtl="0" algn="l">
              <a:spcBef>
                <a:spcPts val="0"/>
              </a:spcBef>
              <a:spcAft>
                <a:spcPts val="0"/>
              </a:spcAft>
              <a:buClr>
                <a:schemeClr val="dk1"/>
              </a:buClr>
              <a:buSzPts val="2900"/>
              <a:buFont typeface="Arial"/>
              <a:buNone/>
            </a:pPr>
            <a:r>
              <a:rPr lang="en-US" sz="2300"/>
              <a:t>IPv4: </a:t>
            </a:r>
            <a:r>
              <a:rPr b="1" lang="en-US" sz="2300"/>
              <a:t>192.168.1.105</a:t>
            </a:r>
            <a:endParaRPr b="1" sz="2300"/>
          </a:p>
          <a:p>
            <a:pPr indent="0" lvl="0" marL="0" rtl="0" algn="l">
              <a:spcBef>
                <a:spcPts val="0"/>
              </a:spcBef>
              <a:spcAft>
                <a:spcPts val="0"/>
              </a:spcAft>
              <a:buClr>
                <a:schemeClr val="dk1"/>
              </a:buClr>
              <a:buSzPts val="2900"/>
              <a:buFont typeface="Arial"/>
              <a:buNone/>
            </a:pPr>
            <a:r>
              <a:rPr lang="en-US" sz="2300"/>
              <a:t>OS: </a:t>
            </a:r>
            <a:r>
              <a:rPr b="1" lang="en-US" sz="2300"/>
              <a:t>Linux Ubuntu 18.04</a:t>
            </a:r>
            <a:endParaRPr b="1" sz="2300"/>
          </a:p>
          <a:p>
            <a:pPr indent="0" lvl="0" marL="0" rtl="0" algn="l">
              <a:spcBef>
                <a:spcPts val="0"/>
              </a:spcBef>
              <a:spcAft>
                <a:spcPts val="0"/>
              </a:spcAft>
              <a:buClr>
                <a:schemeClr val="dk1"/>
              </a:buClr>
              <a:buSzPts val="2900"/>
              <a:buFont typeface="Arial"/>
              <a:buNone/>
            </a:pPr>
            <a:r>
              <a:rPr lang="en-US" sz="2300"/>
              <a:t>Hostname: </a:t>
            </a:r>
            <a:r>
              <a:rPr b="1" lang="en-US" sz="2300"/>
              <a:t>server1</a:t>
            </a:r>
            <a:endParaRPr b="1" sz="2300"/>
          </a:p>
          <a:p>
            <a:pPr indent="0" lvl="0" marL="0" rtl="0" algn="l">
              <a:spcBef>
                <a:spcPts val="0"/>
              </a:spcBef>
              <a:spcAft>
                <a:spcPts val="0"/>
              </a:spcAft>
              <a:buClr>
                <a:schemeClr val="dk1"/>
              </a:buClr>
              <a:buSzPts val="2900"/>
              <a:buFont typeface="Arial"/>
              <a:buNone/>
            </a:pPr>
            <a:r>
              <a:rPr b="1" lang="en-US" sz="2300"/>
              <a:t>(Capstone)</a:t>
            </a:r>
            <a:endParaRPr b="1" sz="2300"/>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sz="2300">
                <a:solidFill>
                  <a:schemeClr val="dk1"/>
                </a:solidFill>
              </a:rPr>
              <a:t>IPv4: </a:t>
            </a:r>
            <a:r>
              <a:rPr b="1" lang="en-US" sz="2300">
                <a:solidFill>
                  <a:schemeClr val="dk1"/>
                </a:solidFill>
              </a:rPr>
              <a:t>192.168.1.110</a:t>
            </a:r>
            <a:endParaRPr b="1" sz="2300">
              <a:solidFill>
                <a:schemeClr val="dk1"/>
              </a:solidFill>
            </a:endParaRPr>
          </a:p>
          <a:p>
            <a:pPr indent="0" lvl="0" marL="0" rtl="0" algn="l">
              <a:spcBef>
                <a:spcPts val="0"/>
              </a:spcBef>
              <a:spcAft>
                <a:spcPts val="0"/>
              </a:spcAft>
              <a:buClr>
                <a:schemeClr val="dk1"/>
              </a:buClr>
              <a:buSzPts val="2900"/>
              <a:buFont typeface="Arial"/>
              <a:buNone/>
            </a:pPr>
            <a:r>
              <a:rPr lang="en-US" sz="2300">
                <a:solidFill>
                  <a:schemeClr val="dk1"/>
                </a:solidFill>
              </a:rPr>
              <a:t>OS: </a:t>
            </a:r>
            <a:r>
              <a:rPr b="1" lang="en-US" sz="2300">
                <a:solidFill>
                  <a:schemeClr val="dk1"/>
                </a:solidFill>
              </a:rPr>
              <a:t>Linux</a:t>
            </a:r>
            <a:endParaRPr b="1" sz="2300">
              <a:solidFill>
                <a:schemeClr val="dk1"/>
              </a:solidFill>
            </a:endParaRPr>
          </a:p>
          <a:p>
            <a:pPr indent="0" lvl="0" marL="0" rtl="0" algn="l">
              <a:spcBef>
                <a:spcPts val="0"/>
              </a:spcBef>
              <a:spcAft>
                <a:spcPts val="0"/>
              </a:spcAft>
              <a:buClr>
                <a:schemeClr val="dk1"/>
              </a:buClr>
              <a:buSzPts val="2900"/>
              <a:buFont typeface="Arial"/>
              <a:buNone/>
            </a:pPr>
            <a:r>
              <a:rPr lang="en-US" sz="2300">
                <a:solidFill>
                  <a:schemeClr val="dk1"/>
                </a:solidFill>
              </a:rPr>
              <a:t>Hostname: </a:t>
            </a:r>
            <a:r>
              <a:rPr b="1" lang="en-US" sz="2300">
                <a:solidFill>
                  <a:schemeClr val="dk1"/>
                </a:solidFill>
              </a:rPr>
              <a:t>Elk</a:t>
            </a:r>
            <a:endParaRPr/>
          </a:p>
        </p:txBody>
      </p:sp>
      <p:sp>
        <p:nvSpPr>
          <p:cNvPr id="2354" name="Google Shape;2354;p139"/>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55" name="Google Shape;2355;p139"/>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56" name="Google Shape;2356;p139"/>
          <p:cNvPicPr preferRelativeResize="0"/>
          <p:nvPr/>
        </p:nvPicPr>
        <p:blipFill>
          <a:blip r:embed="rId3">
            <a:alphaModFix/>
          </a:blip>
          <a:stretch>
            <a:fillRect/>
          </a:stretch>
        </p:blipFill>
        <p:spPr>
          <a:xfrm>
            <a:off x="1213550" y="1870812"/>
            <a:ext cx="16989775" cy="10792650"/>
          </a:xfrm>
          <a:prstGeom prst="rect">
            <a:avLst/>
          </a:prstGeom>
          <a:noFill/>
          <a:ln>
            <a:noFill/>
          </a:ln>
        </p:spPr>
      </p:pic>
      <p:sp>
        <p:nvSpPr>
          <p:cNvPr id="2357" name="Google Shape;2357;p139"/>
          <p:cNvSpPr txBox="1"/>
          <p:nvPr/>
        </p:nvSpPr>
        <p:spPr>
          <a:xfrm>
            <a:off x="6989875" y="6029025"/>
            <a:ext cx="137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192.168.1.1</a:t>
            </a:r>
            <a:endParaRPr b="1" sz="1600"/>
          </a:p>
        </p:txBody>
      </p:sp>
      <p:sp>
        <p:nvSpPr>
          <p:cNvPr id="2358" name="Google Shape;2358;p139"/>
          <p:cNvSpPr txBox="1"/>
          <p:nvPr/>
        </p:nvSpPr>
        <p:spPr>
          <a:xfrm>
            <a:off x="10194475" y="4353875"/>
            <a:ext cx="159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192.168.1.105</a:t>
            </a:r>
            <a:endParaRPr b="1" sz="1600"/>
          </a:p>
        </p:txBody>
      </p:sp>
      <p:sp>
        <p:nvSpPr>
          <p:cNvPr id="2359" name="Google Shape;2359;p139"/>
          <p:cNvSpPr txBox="1"/>
          <p:nvPr/>
        </p:nvSpPr>
        <p:spPr>
          <a:xfrm>
            <a:off x="14567200" y="6029025"/>
            <a:ext cx="159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192.168.1.110</a:t>
            </a:r>
            <a:endParaRPr b="1" sz="1600"/>
          </a:p>
        </p:txBody>
      </p:sp>
      <p:sp>
        <p:nvSpPr>
          <p:cNvPr id="2360" name="Google Shape;2360;p139"/>
          <p:cNvSpPr txBox="1"/>
          <p:nvPr/>
        </p:nvSpPr>
        <p:spPr>
          <a:xfrm>
            <a:off x="14567200" y="9123900"/>
            <a:ext cx="159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192.168.1.115</a:t>
            </a:r>
            <a:endParaRPr b="1" sz="1600"/>
          </a:p>
        </p:txBody>
      </p:sp>
      <p:sp>
        <p:nvSpPr>
          <p:cNvPr id="2361" name="Google Shape;2361;p139"/>
          <p:cNvSpPr txBox="1"/>
          <p:nvPr/>
        </p:nvSpPr>
        <p:spPr>
          <a:xfrm>
            <a:off x="10194475" y="7448750"/>
            <a:ext cx="159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192.168.1.90</a:t>
            </a:r>
            <a:endParaRPr b="1" sz="1600"/>
          </a:p>
        </p:txBody>
      </p:sp>
      <p:pic>
        <p:nvPicPr>
          <p:cNvPr id="2362" name="Google Shape;2362;p139"/>
          <p:cNvPicPr preferRelativeResize="0"/>
          <p:nvPr/>
        </p:nvPicPr>
        <p:blipFill>
          <a:blip r:embed="rId4">
            <a:alphaModFix/>
          </a:blip>
          <a:stretch>
            <a:fillRect/>
          </a:stretch>
        </p:blipFill>
        <p:spPr>
          <a:xfrm>
            <a:off x="553800" y="2041012"/>
            <a:ext cx="18309275" cy="1060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&amp; Weaknesses</a:t>
            </a:r>
            <a:r>
              <a:rPr lang="en-US"/>
              <a:t>: Target 1</a:t>
            </a:r>
            <a:endParaRPr/>
          </a:p>
        </p:txBody>
      </p:sp>
      <p:sp>
        <p:nvSpPr>
          <p:cNvPr id="2368" name="Google Shape;2368;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9" name="Google Shape;2369;p140"/>
          <p:cNvSpPr txBox="1"/>
          <p:nvPr>
            <p:ph idx="3" type="body"/>
          </p:nvPr>
        </p:nvSpPr>
        <p:spPr>
          <a:xfrm>
            <a:off x="717425" y="1805525"/>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200"/>
              <a:t>Our assessment uncovered the following critical </a:t>
            </a:r>
            <a:r>
              <a:rPr lang="en-US" sz="4200"/>
              <a:t>vulnerabilities</a:t>
            </a:r>
            <a:r>
              <a:rPr lang="en-US" sz="4200"/>
              <a:t> in </a:t>
            </a:r>
            <a:r>
              <a:rPr b="1" lang="en-US" sz="4200"/>
              <a:t>Target 1</a:t>
            </a:r>
            <a:r>
              <a:rPr lang="en-US" sz="4200"/>
              <a:t>.</a:t>
            </a:r>
            <a:endParaRPr sz="4200"/>
          </a:p>
          <a:p>
            <a:pPr indent="0" lvl="0" marL="0" rtl="0" algn="l">
              <a:spcBef>
                <a:spcPts val="1200"/>
              </a:spcBef>
              <a:spcAft>
                <a:spcPts val="0"/>
              </a:spcAft>
              <a:buNone/>
            </a:pPr>
            <a:r>
              <a:t/>
            </a:r>
            <a:endParaRPr sz="4200"/>
          </a:p>
          <a:p>
            <a:pPr indent="0" lvl="0" marL="0" rtl="0" algn="l">
              <a:spcBef>
                <a:spcPts val="1200"/>
              </a:spcBef>
              <a:spcAft>
                <a:spcPts val="1200"/>
              </a:spcAft>
              <a:buNone/>
            </a:pPr>
            <a:r>
              <a:t/>
            </a:r>
            <a:endParaRPr sz="4200">
              <a:solidFill>
                <a:schemeClr val="dk1"/>
              </a:solidFill>
            </a:endParaRPr>
          </a:p>
        </p:txBody>
      </p:sp>
      <p:graphicFrame>
        <p:nvGraphicFramePr>
          <p:cNvPr id="2370" name="Google Shape;2370;p140"/>
          <p:cNvGraphicFramePr/>
          <p:nvPr/>
        </p:nvGraphicFramePr>
        <p:xfrm>
          <a:off x="1190938" y="2582838"/>
          <a:ext cx="3000000" cy="3000000"/>
        </p:xfrm>
        <a:graphic>
          <a:graphicData uri="http://schemas.openxmlformats.org/drawingml/2006/table">
            <a:tbl>
              <a:tblPr>
                <a:noFill/>
                <a:tableStyleId>{EE6B7D92-DDF0-4349-9D37-FBBD0CC75FA4}</a:tableStyleId>
              </a:tblPr>
              <a:tblGrid>
                <a:gridCol w="11234650"/>
                <a:gridCol w="11234650"/>
              </a:tblGrid>
              <a:tr h="912250">
                <a:tc>
                  <a:txBody>
                    <a:bodyPr/>
                    <a:lstStyle/>
                    <a:p>
                      <a:pPr indent="0" lvl="0" marL="0" rtl="0" algn="ctr">
                        <a:spcBef>
                          <a:spcPts val="0"/>
                        </a:spcBef>
                        <a:spcAft>
                          <a:spcPts val="0"/>
                        </a:spcAft>
                        <a:buNone/>
                      </a:pPr>
                      <a:r>
                        <a:rPr b="1" lang="en-US" sz="4200">
                          <a:latin typeface="Roboto"/>
                          <a:ea typeface="Roboto"/>
                          <a:cs typeface="Roboto"/>
                          <a:sym typeface="Roboto"/>
                        </a:rPr>
                        <a:t>Vulnerability</a:t>
                      </a:r>
                      <a:endParaRPr b="1" sz="4200">
                        <a:latin typeface="Roboto"/>
                        <a:ea typeface="Roboto"/>
                        <a:cs typeface="Roboto"/>
                        <a:sym typeface="Roboto"/>
                      </a:endParaRPr>
                    </a:p>
                  </a:txBody>
                  <a:tcPr marT="91425" marB="91425" marR="91425" marL="91425">
                    <a:solidFill>
                      <a:schemeClr val="accent3"/>
                    </a:solidFill>
                  </a:tcPr>
                </a:tc>
                <a:tc>
                  <a:txBody>
                    <a:bodyPr/>
                    <a:lstStyle/>
                    <a:p>
                      <a:pPr indent="0" lvl="0" marL="0" rtl="0" algn="ctr">
                        <a:spcBef>
                          <a:spcPts val="0"/>
                        </a:spcBef>
                        <a:spcAft>
                          <a:spcPts val="0"/>
                        </a:spcAft>
                        <a:buNone/>
                      </a:pPr>
                      <a:r>
                        <a:rPr b="1" lang="en-US" sz="4200">
                          <a:latin typeface="Roboto"/>
                          <a:ea typeface="Roboto"/>
                          <a:cs typeface="Roboto"/>
                          <a:sym typeface="Roboto"/>
                        </a:rPr>
                        <a:t>Description</a:t>
                      </a:r>
                      <a:endParaRPr b="1" sz="4200">
                        <a:latin typeface="Roboto"/>
                        <a:ea typeface="Roboto"/>
                        <a:cs typeface="Roboto"/>
                        <a:sym typeface="Roboto"/>
                      </a:endParaRPr>
                    </a:p>
                  </a:txBody>
                  <a:tcPr marT="91425" marB="91425" marR="91425" marL="91425">
                    <a:solidFill>
                      <a:schemeClr val="accent3"/>
                    </a:solidFill>
                  </a:tcPr>
                </a:tc>
              </a:tr>
              <a:tr h="2330475">
                <a:tc>
                  <a:txBody>
                    <a:bodyPr/>
                    <a:lstStyle/>
                    <a:p>
                      <a:pPr indent="0" lvl="0" marL="0" rtl="0" algn="ctr">
                        <a:spcBef>
                          <a:spcPts val="0"/>
                        </a:spcBef>
                        <a:spcAft>
                          <a:spcPts val="0"/>
                        </a:spcAft>
                        <a:buNone/>
                      </a:pPr>
                      <a:r>
                        <a:rPr lang="en-US" sz="4200">
                          <a:latin typeface="Roboto"/>
                          <a:ea typeface="Roboto"/>
                          <a:cs typeface="Roboto"/>
                          <a:sym typeface="Roboto"/>
                        </a:rPr>
                        <a:t>WPscan Enumeration</a:t>
                      </a:r>
                      <a:endParaRPr sz="4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200">
                          <a:latin typeface="Roboto"/>
                          <a:ea typeface="Roboto"/>
                          <a:cs typeface="Roboto"/>
                          <a:sym typeface="Roboto"/>
                        </a:rPr>
                        <a:t>Wordpress is unconfigured/plugin not added to block wpscan.</a:t>
                      </a:r>
                      <a:endParaRPr sz="4200">
                        <a:latin typeface="Roboto"/>
                        <a:ea typeface="Roboto"/>
                        <a:cs typeface="Roboto"/>
                        <a:sym typeface="Roboto"/>
                      </a:endParaRPr>
                    </a:p>
                  </a:txBody>
                  <a:tcPr marT="91425" marB="91425" marR="91425" marL="91425"/>
                </a:tc>
              </a:tr>
              <a:tr h="2330475">
                <a:tc>
                  <a:txBody>
                    <a:bodyPr/>
                    <a:lstStyle/>
                    <a:p>
                      <a:pPr indent="0" lvl="0" marL="0" rtl="0" algn="ctr">
                        <a:spcBef>
                          <a:spcPts val="0"/>
                        </a:spcBef>
                        <a:spcAft>
                          <a:spcPts val="0"/>
                        </a:spcAft>
                        <a:buNone/>
                      </a:pPr>
                      <a:r>
                        <a:rPr lang="en-US" sz="4200">
                          <a:latin typeface="Roboto"/>
                          <a:ea typeface="Roboto"/>
                          <a:cs typeface="Roboto"/>
                          <a:sym typeface="Roboto"/>
                        </a:rPr>
                        <a:t>SSH Login using Weak Passwords</a:t>
                      </a:r>
                      <a:br>
                        <a:rPr lang="en-US" sz="4200">
                          <a:latin typeface="Roboto"/>
                          <a:ea typeface="Roboto"/>
                          <a:cs typeface="Roboto"/>
                          <a:sym typeface="Roboto"/>
                        </a:rPr>
                      </a:br>
                      <a:r>
                        <a:rPr b="1" lang="en-US" sz="4200">
                          <a:latin typeface="Roboto"/>
                          <a:ea typeface="Roboto"/>
                          <a:cs typeface="Roboto"/>
                          <a:sym typeface="Roboto"/>
                        </a:rPr>
                        <a:t>CWE-521</a:t>
                      </a:r>
                      <a:endParaRPr b="1" sz="4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4200">
                          <a:latin typeface="Roboto"/>
                          <a:ea typeface="Roboto"/>
                          <a:cs typeface="Roboto"/>
                          <a:sym typeface="Roboto"/>
                        </a:rPr>
                        <a:t>SSH Login possible using weak passwords.</a:t>
                      </a:r>
                      <a:endParaRPr sz="42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solidFill>
                      <a:schemeClr val="lt2"/>
                    </a:solidFill>
                  </a:tcPr>
                </a:tc>
              </a:tr>
              <a:tr h="2330475">
                <a:tc>
                  <a:txBody>
                    <a:bodyPr/>
                    <a:lstStyle/>
                    <a:p>
                      <a:pPr indent="0" lvl="0" marL="0" rtl="0" algn="ctr">
                        <a:spcBef>
                          <a:spcPts val="0"/>
                        </a:spcBef>
                        <a:spcAft>
                          <a:spcPts val="0"/>
                        </a:spcAft>
                        <a:buNone/>
                      </a:pPr>
                      <a:r>
                        <a:rPr lang="en-US" sz="4200">
                          <a:latin typeface="Roboto"/>
                          <a:ea typeface="Roboto"/>
                          <a:cs typeface="Roboto"/>
                          <a:sym typeface="Roboto"/>
                        </a:rPr>
                        <a:t>Plaintext Password Storage</a:t>
                      </a:r>
                      <a:br>
                        <a:rPr lang="en-US" sz="4200">
                          <a:latin typeface="Roboto"/>
                          <a:ea typeface="Roboto"/>
                          <a:cs typeface="Roboto"/>
                          <a:sym typeface="Roboto"/>
                        </a:rPr>
                      </a:br>
                      <a:r>
                        <a:rPr b="1" lang="en-US" sz="4200">
                          <a:latin typeface="Roboto"/>
                          <a:ea typeface="Roboto"/>
                          <a:cs typeface="Roboto"/>
                          <a:sym typeface="Roboto"/>
                        </a:rPr>
                        <a:t>CWE-256</a:t>
                      </a:r>
                      <a:endParaRPr b="1" sz="4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200">
                          <a:latin typeface="Roboto"/>
                          <a:ea typeface="Roboto"/>
                          <a:cs typeface="Roboto"/>
                          <a:sym typeface="Roboto"/>
                        </a:rPr>
                        <a:t>MySQL root password stored in plaintext </a:t>
                      </a:r>
                      <a:endParaRPr sz="4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30475">
                <a:tc>
                  <a:txBody>
                    <a:bodyPr/>
                    <a:lstStyle/>
                    <a:p>
                      <a:pPr indent="0" lvl="0" marL="0" rtl="0" algn="ctr">
                        <a:spcBef>
                          <a:spcPts val="0"/>
                        </a:spcBef>
                        <a:spcAft>
                          <a:spcPts val="0"/>
                        </a:spcAft>
                        <a:buNone/>
                      </a:pPr>
                      <a:r>
                        <a:rPr lang="en-US" sz="4200">
                          <a:latin typeface="Roboto"/>
                          <a:ea typeface="Roboto"/>
                          <a:cs typeface="Roboto"/>
                          <a:sym typeface="Roboto"/>
                        </a:rPr>
                        <a:t>Weak Password Hashing</a:t>
                      </a:r>
                      <a:br>
                        <a:rPr lang="en-US" sz="4200">
                          <a:latin typeface="Roboto"/>
                          <a:ea typeface="Roboto"/>
                          <a:cs typeface="Roboto"/>
                          <a:sym typeface="Roboto"/>
                        </a:rPr>
                      </a:br>
                      <a:r>
                        <a:rPr b="1" lang="en-US" sz="4200">
                          <a:latin typeface="Roboto"/>
                          <a:ea typeface="Roboto"/>
                          <a:cs typeface="Roboto"/>
                          <a:sym typeface="Roboto"/>
                        </a:rPr>
                        <a:t>CWE-916</a:t>
                      </a:r>
                      <a:endParaRPr b="1" sz="4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4200">
                          <a:latin typeface="Roboto"/>
                          <a:ea typeface="Roboto"/>
                          <a:cs typeface="Roboto"/>
                          <a:sym typeface="Roboto"/>
                        </a:rPr>
                        <a:t>Passwords are hashed with insufficient computational effort.</a:t>
                      </a:r>
                      <a:endParaRPr sz="4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pic>
        <p:nvPicPr>
          <p:cNvPr id="2375" name="Google Shape;2375;p1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76" name="Google Shape;2376;p1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77" name="Google Shape;2377;p14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78" name="Google Shape;2378;p14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14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a:solidFill>
                  <a:schemeClr val="dk1"/>
                </a:solidFill>
              </a:rPr>
              <a:t>WPscan Enumeration</a:t>
            </a:r>
            <a:endParaRPr/>
          </a:p>
        </p:txBody>
      </p:sp>
      <p:sp>
        <p:nvSpPr>
          <p:cNvPr id="2384" name="Google Shape;2384;p1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5" name="Google Shape;2385;p14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WPscan </a:t>
            </a:r>
            <a:r>
              <a:rPr lang="en-US" sz="4400">
                <a:solidFill>
                  <a:schemeClr val="dk1"/>
                </a:solidFill>
              </a:rPr>
              <a:t>tool can perform a number of enumeration tasks on vulnerable Wordpress servers, including finding users for the server. This was done with the command:</a:t>
            </a:r>
            <a:endParaRPr sz="4400">
              <a:solidFill>
                <a:schemeClr val="dk1"/>
              </a:solidFill>
            </a:endParaRPr>
          </a:p>
          <a:p>
            <a:pPr indent="0" lvl="0" marL="914400" rtl="0" algn="l">
              <a:lnSpc>
                <a:spcPct val="115000"/>
              </a:lnSpc>
              <a:spcBef>
                <a:spcPts val="1000"/>
              </a:spcBef>
              <a:spcAft>
                <a:spcPts val="0"/>
              </a:spcAft>
              <a:buNone/>
            </a:pPr>
            <a:r>
              <a:rPr b="1" lang="en-US" sz="4400">
                <a:solidFill>
                  <a:schemeClr val="dk1"/>
                </a:solidFill>
              </a:rPr>
              <a:t>wpscan --url </a:t>
            </a:r>
            <a:r>
              <a:rPr b="1" lang="en-US" sz="4400" u="sng">
                <a:solidFill>
                  <a:schemeClr val="hlink"/>
                </a:solidFill>
                <a:hlinkClick r:id="rId3"/>
              </a:rPr>
              <a:t>http://192.168.1.110</a:t>
            </a:r>
            <a:r>
              <a:rPr b="1" lang="en-US" sz="4400">
                <a:solidFill>
                  <a:schemeClr val="dk1"/>
                </a:solidFill>
              </a:rPr>
              <a:t> --enumerate u</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This resulted in the user names of two users being revealed (see </a:t>
            </a:r>
            <a:r>
              <a:rPr b="1" lang="en-US" sz="4400">
                <a:solidFill>
                  <a:schemeClr val="dk1"/>
                </a:solidFill>
              </a:rPr>
              <a:t>fig.1)</a:t>
            </a:r>
            <a:r>
              <a:rPr lang="en-US" sz="4400">
                <a:solidFill>
                  <a:schemeClr val="dk1"/>
                </a:solidFill>
              </a:rPr>
              <a:t> </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386" name="Google Shape;2386;p142"/>
          <p:cNvPicPr preferRelativeResize="0"/>
          <p:nvPr/>
        </p:nvPicPr>
        <p:blipFill>
          <a:blip r:embed="rId4">
            <a:alphaModFix/>
          </a:blip>
          <a:stretch>
            <a:fillRect/>
          </a:stretch>
        </p:blipFill>
        <p:spPr>
          <a:xfrm>
            <a:off x="3331402" y="6796576"/>
            <a:ext cx="17714850" cy="5365525"/>
          </a:xfrm>
          <a:prstGeom prst="rect">
            <a:avLst/>
          </a:prstGeom>
          <a:noFill/>
          <a:ln>
            <a:noFill/>
          </a:ln>
        </p:spPr>
      </p:pic>
      <p:sp>
        <p:nvSpPr>
          <p:cNvPr id="2387" name="Google Shape;2387;p142"/>
          <p:cNvSpPr txBox="1"/>
          <p:nvPr/>
        </p:nvSpPr>
        <p:spPr>
          <a:xfrm>
            <a:off x="8206975" y="12162100"/>
            <a:ext cx="7935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fig.1 - </a:t>
            </a:r>
            <a:r>
              <a:rPr lang="en-US" sz="2500">
                <a:latin typeface="Roboto"/>
                <a:ea typeface="Roboto"/>
                <a:cs typeface="Roboto"/>
                <a:sym typeface="Roboto"/>
              </a:rPr>
              <a:t>Users enumerated from the target with </a:t>
            </a:r>
            <a:r>
              <a:rPr b="1" lang="en-US" sz="2500">
                <a:latin typeface="Roboto"/>
                <a:ea typeface="Roboto"/>
                <a:cs typeface="Roboto"/>
                <a:sym typeface="Roboto"/>
              </a:rPr>
              <a:t>wpscan</a:t>
            </a:r>
            <a:r>
              <a:rPr lang="en-US" sz="2500">
                <a:latin typeface="Roboto"/>
                <a:ea typeface="Roboto"/>
                <a:cs typeface="Roboto"/>
                <a:sym typeface="Roboto"/>
              </a:rPr>
              <a:t>.</a:t>
            </a:r>
            <a:endParaRPr sz="25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6"/>
                                        </p:tgtEl>
                                        <p:attrNameLst>
                                          <p:attrName>style.visibility</p:attrName>
                                        </p:attrNameLst>
                                      </p:cBhvr>
                                      <p:to>
                                        <p:strVal val="visible"/>
                                      </p:to>
                                    </p:set>
                                    <p:animEffect filter="fade" transition="in">
                                      <p:cBhvr>
                                        <p:cTn dur="1000"/>
                                        <p:tgtEl>
                                          <p:spTgt spid="2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14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a:solidFill>
                  <a:schemeClr val="dk1"/>
                </a:solidFill>
              </a:rPr>
              <a:t>SSH Login using weak passwords</a:t>
            </a:r>
            <a:endParaRPr/>
          </a:p>
        </p:txBody>
      </p:sp>
      <p:sp>
        <p:nvSpPr>
          <p:cNvPr id="2393" name="Google Shape;2393;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4" name="Google Shape;2394;p143"/>
          <p:cNvSpPr txBox="1"/>
          <p:nvPr>
            <p:ph idx="3" type="body"/>
          </p:nvPr>
        </p:nvSpPr>
        <p:spPr>
          <a:xfrm>
            <a:off x="352725" y="2114400"/>
            <a:ext cx="23375400" cy="9487200"/>
          </a:xfrm>
          <a:prstGeom prst="rect">
            <a:avLst/>
          </a:prstGeom>
        </p:spPr>
        <p:txBody>
          <a:bodyPr anchorCtr="0" anchor="t" bIns="2437975" lIns="1219000" spcFirstLastPara="1" rIns="1219000" wrap="square" tIns="0">
            <a:noAutofit/>
          </a:bodyPr>
          <a:lstStyle/>
          <a:p>
            <a:pPr indent="-495300" lvl="0" marL="1371600" rtl="0" algn="l">
              <a:lnSpc>
                <a:spcPct val="115000"/>
              </a:lnSpc>
              <a:spcBef>
                <a:spcPts val="0"/>
              </a:spcBef>
              <a:spcAft>
                <a:spcPts val="0"/>
              </a:spcAft>
              <a:buClr>
                <a:schemeClr val="dk1"/>
              </a:buClr>
              <a:buSzPts val="4200"/>
              <a:buChar char="●"/>
            </a:pPr>
            <a:r>
              <a:rPr lang="en-US" sz="4200">
                <a:solidFill>
                  <a:schemeClr val="dk1"/>
                </a:solidFill>
              </a:rPr>
              <a:t>Brute Force attack tool was used to crack the password for the user account of Michael (see </a:t>
            </a:r>
            <a:r>
              <a:rPr b="1" lang="en-US" sz="4200">
                <a:solidFill>
                  <a:schemeClr val="dk1"/>
                </a:solidFill>
              </a:rPr>
              <a:t>fig.2</a:t>
            </a:r>
            <a:r>
              <a:rPr lang="en-US" sz="4200">
                <a:solidFill>
                  <a:schemeClr val="dk1"/>
                </a:solidFill>
              </a:rPr>
              <a:t>):</a:t>
            </a:r>
            <a:br>
              <a:rPr lang="en-US" sz="4200">
                <a:solidFill>
                  <a:schemeClr val="dk1"/>
                </a:solidFill>
              </a:rPr>
            </a:br>
            <a:r>
              <a:rPr b="1" lang="en-US" sz="4200">
                <a:solidFill>
                  <a:schemeClr val="dk1"/>
                </a:solidFill>
              </a:rPr>
              <a:t>hydra -l michael -P /usr/share/wordlists/rockyou.txt -vV ssh://192.168.1.110</a:t>
            </a:r>
            <a:endParaRPr b="1" sz="4200">
              <a:solidFill>
                <a:schemeClr val="dk1"/>
              </a:solidFill>
            </a:endParaRPr>
          </a:p>
          <a:p>
            <a:pPr indent="-495300" lvl="0" marL="1371600" rtl="0" algn="l">
              <a:lnSpc>
                <a:spcPct val="115000"/>
              </a:lnSpc>
              <a:spcBef>
                <a:spcPts val="0"/>
              </a:spcBef>
              <a:spcAft>
                <a:spcPts val="0"/>
              </a:spcAft>
              <a:buClr>
                <a:schemeClr val="dk1"/>
              </a:buClr>
              <a:buSzPts val="4200"/>
              <a:buChar char="●"/>
            </a:pPr>
            <a:r>
              <a:rPr lang="en-US" sz="4200">
                <a:solidFill>
                  <a:schemeClr val="dk1"/>
                </a:solidFill>
              </a:rPr>
              <a:t>Only originally possible through the use of weak SSH passwords to grant login access rather than the use of keys.</a:t>
            </a:r>
            <a:br>
              <a:rPr lang="en-US" sz="4200">
                <a:solidFill>
                  <a:schemeClr val="dk1"/>
                </a:solidFill>
              </a:rPr>
            </a:br>
            <a:endParaRPr sz="42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
        <p:nvSpPr>
          <p:cNvPr id="2395" name="Google Shape;2395;p143"/>
          <p:cNvSpPr/>
          <p:nvPr/>
        </p:nvSpPr>
        <p:spPr>
          <a:xfrm>
            <a:off x="716525" y="11649050"/>
            <a:ext cx="3664500" cy="1392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43"/>
          <p:cNvSpPr txBox="1"/>
          <p:nvPr/>
        </p:nvSpPr>
        <p:spPr>
          <a:xfrm>
            <a:off x="839350" y="11790950"/>
            <a:ext cx="3664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CWE-521</a:t>
            </a:r>
            <a:endParaRPr b="1" sz="6000"/>
          </a:p>
        </p:txBody>
      </p:sp>
      <p:pic>
        <p:nvPicPr>
          <p:cNvPr id="2397" name="Google Shape;2397;p143"/>
          <p:cNvPicPr preferRelativeResize="0"/>
          <p:nvPr/>
        </p:nvPicPr>
        <p:blipFill>
          <a:blip r:embed="rId3">
            <a:alphaModFix/>
          </a:blip>
          <a:stretch>
            <a:fillRect/>
          </a:stretch>
        </p:blipFill>
        <p:spPr>
          <a:xfrm>
            <a:off x="2002775" y="5878625"/>
            <a:ext cx="20075300" cy="1634450"/>
          </a:xfrm>
          <a:prstGeom prst="rect">
            <a:avLst/>
          </a:prstGeom>
          <a:noFill/>
          <a:ln>
            <a:noFill/>
          </a:ln>
        </p:spPr>
      </p:pic>
      <p:sp>
        <p:nvSpPr>
          <p:cNvPr id="2398" name="Google Shape;2398;p143"/>
          <p:cNvSpPr txBox="1"/>
          <p:nvPr/>
        </p:nvSpPr>
        <p:spPr>
          <a:xfrm>
            <a:off x="6706925" y="7513075"/>
            <a:ext cx="1096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fig.2 - </a:t>
            </a:r>
            <a:r>
              <a:rPr lang="en-US" sz="2500">
                <a:latin typeface="Roboto"/>
                <a:ea typeface="Roboto"/>
                <a:cs typeface="Roboto"/>
                <a:sym typeface="Roboto"/>
              </a:rPr>
              <a:t>User Michael had set his username as his password - poor practice</a:t>
            </a:r>
            <a:endParaRPr sz="2500">
              <a:latin typeface="Roboto"/>
              <a:ea typeface="Roboto"/>
              <a:cs typeface="Roboto"/>
              <a:sym typeface="Roboto"/>
            </a:endParaRPr>
          </a:p>
        </p:txBody>
      </p:sp>
      <p:pic>
        <p:nvPicPr>
          <p:cNvPr id="2399" name="Google Shape;2399;p143"/>
          <p:cNvPicPr preferRelativeResize="0"/>
          <p:nvPr/>
        </p:nvPicPr>
        <p:blipFill>
          <a:blip r:embed="rId4">
            <a:alphaModFix/>
          </a:blip>
          <a:stretch>
            <a:fillRect/>
          </a:stretch>
        </p:blipFill>
        <p:spPr>
          <a:xfrm>
            <a:off x="6136736" y="8217463"/>
            <a:ext cx="12104176" cy="3912475"/>
          </a:xfrm>
          <a:prstGeom prst="rect">
            <a:avLst/>
          </a:prstGeom>
          <a:noFill/>
          <a:ln>
            <a:noFill/>
          </a:ln>
        </p:spPr>
      </p:pic>
      <p:sp>
        <p:nvSpPr>
          <p:cNvPr id="2400" name="Google Shape;2400;p143"/>
          <p:cNvSpPr txBox="1"/>
          <p:nvPr/>
        </p:nvSpPr>
        <p:spPr>
          <a:xfrm>
            <a:off x="9076025" y="12060350"/>
            <a:ext cx="6225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fig.3 - </a:t>
            </a:r>
            <a:r>
              <a:rPr lang="en-US" sz="2500">
                <a:latin typeface="Roboto"/>
                <a:ea typeface="Roboto"/>
                <a:cs typeface="Roboto"/>
                <a:sym typeface="Roboto"/>
              </a:rPr>
              <a:t>SSH Access through user Michael</a:t>
            </a:r>
            <a:endParaRPr sz="25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7"/>
                                        </p:tgtEl>
                                        <p:attrNameLst>
                                          <p:attrName>style.visibility</p:attrName>
                                        </p:attrNameLst>
                                      </p:cBhvr>
                                      <p:to>
                                        <p:strVal val="visible"/>
                                      </p:to>
                                    </p:set>
                                    <p:animEffect filter="fade" transition="in">
                                      <p:cBhvr>
                                        <p:cTn dur="1000"/>
                                        <p:tgtEl>
                                          <p:spTgt spid="2397"/>
                                        </p:tgtEl>
                                      </p:cBhvr>
                                    </p:animEffect>
                                  </p:childTnLst>
                                </p:cTn>
                              </p:par>
                              <p:par>
                                <p:cTn fill="hold" nodeType="withEffect" presetClass="entr" presetID="10" presetSubtype="0">
                                  <p:stCondLst>
                                    <p:cond delay="0"/>
                                  </p:stCondLst>
                                  <p:childTnLst>
                                    <p:set>
                                      <p:cBhvr>
                                        <p:cTn dur="1" fill="hold">
                                          <p:stCondLst>
                                            <p:cond delay="0"/>
                                          </p:stCondLst>
                                        </p:cTn>
                                        <p:tgtEl>
                                          <p:spTgt spid="2398"/>
                                        </p:tgtEl>
                                        <p:attrNameLst>
                                          <p:attrName>style.visibility</p:attrName>
                                        </p:attrNameLst>
                                      </p:cBhvr>
                                      <p:to>
                                        <p:strVal val="visible"/>
                                      </p:to>
                                    </p:set>
                                    <p:animEffect filter="fade" transition="in">
                                      <p:cBhvr>
                                        <p:cTn dur="1000"/>
                                        <p:tgtEl>
                                          <p:spTgt spid="2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9"/>
                                        </p:tgtEl>
                                        <p:attrNameLst>
                                          <p:attrName>style.visibility</p:attrName>
                                        </p:attrNameLst>
                                      </p:cBhvr>
                                      <p:to>
                                        <p:strVal val="visible"/>
                                      </p:to>
                                    </p:set>
                                    <p:animEffect filter="fade" transition="in">
                                      <p:cBhvr>
                                        <p:cTn dur="1000"/>
                                        <p:tgtEl>
                                          <p:spTgt spid="2399"/>
                                        </p:tgtEl>
                                      </p:cBhvr>
                                    </p:animEffect>
                                  </p:childTnLst>
                                </p:cTn>
                              </p:par>
                              <p:par>
                                <p:cTn fill="hold" nodeType="withEffect" presetClass="entr" presetID="10" presetSubtype="0">
                                  <p:stCondLst>
                                    <p:cond delay="0"/>
                                  </p:stCondLst>
                                  <p:childTnLst>
                                    <p:set>
                                      <p:cBhvr>
                                        <p:cTn dur="1" fill="hold">
                                          <p:stCondLst>
                                            <p:cond delay="0"/>
                                          </p:stCondLst>
                                        </p:cTn>
                                        <p:tgtEl>
                                          <p:spTgt spid="2400"/>
                                        </p:tgtEl>
                                        <p:attrNameLst>
                                          <p:attrName>style.visibility</p:attrName>
                                        </p:attrNameLst>
                                      </p:cBhvr>
                                      <p:to>
                                        <p:strVal val="visible"/>
                                      </p:to>
                                    </p:set>
                                    <p:animEffect filter="fade" transition="in">
                                      <p:cBhvr>
                                        <p:cTn dur="1000"/>
                                        <p:tgtEl>
                                          <p:spTgt spid="2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sp>
        <p:nvSpPr>
          <p:cNvPr id="2405" name="Google Shape;2405;p14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a:solidFill>
                  <a:schemeClr val="dk1"/>
                </a:solidFill>
              </a:rPr>
              <a:t>SSH Login using weak passwords</a:t>
            </a:r>
            <a:endParaRPr/>
          </a:p>
        </p:txBody>
      </p:sp>
      <p:sp>
        <p:nvSpPr>
          <p:cNvPr id="2406" name="Google Shape;2406;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7" name="Google Shape;2407;p144"/>
          <p:cNvSpPr txBox="1"/>
          <p:nvPr>
            <p:ph idx="3" type="body"/>
          </p:nvPr>
        </p:nvSpPr>
        <p:spPr>
          <a:xfrm>
            <a:off x="352725" y="2114400"/>
            <a:ext cx="23375400" cy="9487200"/>
          </a:xfrm>
          <a:prstGeom prst="rect">
            <a:avLst/>
          </a:prstGeom>
        </p:spPr>
        <p:txBody>
          <a:bodyPr anchorCtr="0" anchor="t" bIns="2437975" lIns="1219000" spcFirstLastPara="1" rIns="1219000" wrap="square" tIns="0">
            <a:noAutofit/>
          </a:bodyPr>
          <a:lstStyle/>
          <a:p>
            <a:pPr indent="0" lvl="0" marL="457200" rtl="0" algn="l">
              <a:lnSpc>
                <a:spcPct val="115000"/>
              </a:lnSpc>
              <a:spcBef>
                <a:spcPts val="0"/>
              </a:spcBef>
              <a:spcAft>
                <a:spcPts val="0"/>
              </a:spcAft>
              <a:buNone/>
            </a:pPr>
            <a:r>
              <a:t/>
            </a:r>
            <a:endParaRPr sz="4200">
              <a:solidFill>
                <a:schemeClr val="dk1"/>
              </a:solidFill>
            </a:endParaRPr>
          </a:p>
          <a:p>
            <a:pPr indent="-495300" lvl="0" marL="457200" rtl="0" algn="l">
              <a:lnSpc>
                <a:spcPct val="115000"/>
              </a:lnSpc>
              <a:spcBef>
                <a:spcPts val="1000"/>
              </a:spcBef>
              <a:spcAft>
                <a:spcPts val="0"/>
              </a:spcAft>
              <a:buClr>
                <a:schemeClr val="dk1"/>
              </a:buClr>
              <a:buSzPts val="4200"/>
              <a:buChar char="●"/>
            </a:pPr>
            <a:r>
              <a:rPr lang="en-US" sz="4200">
                <a:solidFill>
                  <a:schemeClr val="dk1"/>
                </a:solidFill>
              </a:rPr>
              <a:t>Using SSH keys would eliminate the risk of a weak password being brute forced as there is no password to crack. Key encryption and authentication is a much more secure way of using SSH.</a:t>
            </a:r>
            <a:endParaRPr sz="42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408" name="Google Shape;2408;p144"/>
          <p:cNvPicPr preferRelativeResize="0"/>
          <p:nvPr/>
        </p:nvPicPr>
        <p:blipFill>
          <a:blip r:embed="rId3">
            <a:alphaModFix/>
          </a:blip>
          <a:stretch>
            <a:fillRect/>
          </a:stretch>
        </p:blipFill>
        <p:spPr>
          <a:xfrm>
            <a:off x="8604250" y="5343750"/>
            <a:ext cx="10599650" cy="5691075"/>
          </a:xfrm>
          <a:prstGeom prst="rect">
            <a:avLst/>
          </a:prstGeom>
          <a:noFill/>
          <a:ln>
            <a:noFill/>
          </a:ln>
        </p:spPr>
      </p:pic>
      <p:sp>
        <p:nvSpPr>
          <p:cNvPr id="2409" name="Google Shape;2409;p144"/>
          <p:cNvSpPr txBox="1"/>
          <p:nvPr/>
        </p:nvSpPr>
        <p:spPr>
          <a:xfrm>
            <a:off x="8822525" y="10829575"/>
            <a:ext cx="81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source: https://thorntech.com/passwords-vs-ssh/</a:t>
            </a:r>
            <a:endParaRPr/>
          </a:p>
        </p:txBody>
      </p:sp>
      <p:sp>
        <p:nvSpPr>
          <p:cNvPr id="2410" name="Google Shape;2410;p144"/>
          <p:cNvSpPr/>
          <p:nvPr/>
        </p:nvSpPr>
        <p:spPr>
          <a:xfrm>
            <a:off x="716525" y="11649050"/>
            <a:ext cx="3664500" cy="13920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44"/>
          <p:cNvSpPr txBox="1"/>
          <p:nvPr/>
        </p:nvSpPr>
        <p:spPr>
          <a:xfrm>
            <a:off x="839350" y="11790950"/>
            <a:ext cx="3664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t>CWE-521</a:t>
            </a:r>
            <a:endParaRPr b="1" sz="6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1000"/>
                                        <p:tgtEl>
                                          <p:spTgt spid="2409"/>
                                        </p:tgtEl>
                                      </p:cBhvr>
                                    </p:animEffect>
                                  </p:childTnLst>
                                </p:cTn>
                              </p:par>
                              <p:par>
                                <p:cTn fill="hold" nodeType="withEffect" presetClass="entr" presetID="10" presetSubtype="0">
                                  <p:stCondLst>
                                    <p:cond delay="0"/>
                                  </p:stCondLst>
                                  <p:childTnLst>
                                    <p:set>
                                      <p:cBhvr>
                                        <p:cTn dur="1" fill="hold">
                                          <p:stCondLst>
                                            <p:cond delay="0"/>
                                          </p:stCondLst>
                                        </p:cTn>
                                        <p:tgtEl>
                                          <p:spTgt spid="2408"/>
                                        </p:tgtEl>
                                        <p:attrNameLst>
                                          <p:attrName>style.visibility</p:attrName>
                                        </p:attrNameLst>
                                      </p:cBhvr>
                                      <p:to>
                                        <p:strVal val="visible"/>
                                      </p:to>
                                    </p:set>
                                    <p:animEffect filter="fade" transition="in">
                                      <p:cBhvr>
                                        <p:cTn dur="1000"/>
                                        <p:tgtEl>
                                          <p:spTgt spid="2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